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256" r:id="rId2"/>
    <p:sldId id="419" r:id="rId3"/>
    <p:sldId id="417" r:id="rId4"/>
    <p:sldId id="416" r:id="rId5"/>
    <p:sldId id="420" r:id="rId6"/>
    <p:sldId id="491" r:id="rId7"/>
    <p:sldId id="415" r:id="rId8"/>
    <p:sldId id="384" r:id="rId9"/>
    <p:sldId id="387" r:id="rId10"/>
    <p:sldId id="283" r:id="rId11"/>
    <p:sldId id="372" r:id="rId12"/>
    <p:sldId id="281" r:id="rId13"/>
    <p:sldId id="299" r:id="rId14"/>
    <p:sldId id="302" r:id="rId15"/>
    <p:sldId id="490" r:id="rId16"/>
    <p:sldId id="303" r:id="rId17"/>
    <p:sldId id="425" r:id="rId18"/>
    <p:sldId id="285" r:id="rId19"/>
    <p:sldId id="522" r:id="rId20"/>
    <p:sldId id="426" r:id="rId21"/>
    <p:sldId id="489" r:id="rId22"/>
    <p:sldId id="437" r:id="rId23"/>
    <p:sldId id="434" r:id="rId24"/>
    <p:sldId id="428" r:id="rId25"/>
    <p:sldId id="436" r:id="rId26"/>
    <p:sldId id="435" r:id="rId27"/>
    <p:sldId id="439" r:id="rId28"/>
    <p:sldId id="440" r:id="rId29"/>
    <p:sldId id="438" r:id="rId30"/>
    <p:sldId id="443" r:id="rId31"/>
    <p:sldId id="442" r:id="rId32"/>
    <p:sldId id="444" r:id="rId33"/>
    <p:sldId id="448" r:id="rId34"/>
    <p:sldId id="441" r:id="rId35"/>
    <p:sldId id="430" r:id="rId36"/>
    <p:sldId id="431" r:id="rId37"/>
    <p:sldId id="446" r:id="rId38"/>
    <p:sldId id="447" r:id="rId39"/>
    <p:sldId id="291" r:id="rId40"/>
    <p:sldId id="349" r:id="rId41"/>
    <p:sldId id="353" r:id="rId42"/>
    <p:sldId id="355" r:id="rId43"/>
    <p:sldId id="356" r:id="rId44"/>
    <p:sldId id="357" r:id="rId45"/>
    <p:sldId id="378" r:id="rId46"/>
    <p:sldId id="359" r:id="rId47"/>
    <p:sldId id="361" r:id="rId48"/>
    <p:sldId id="360" r:id="rId49"/>
    <p:sldId id="363" r:id="rId50"/>
    <p:sldId id="362" r:id="rId51"/>
    <p:sldId id="488" r:id="rId52"/>
    <p:sldId id="364" r:id="rId53"/>
    <p:sldId id="367" r:id="rId54"/>
    <p:sldId id="365" r:id="rId55"/>
    <p:sldId id="366" r:id="rId56"/>
    <p:sldId id="368" r:id="rId57"/>
    <p:sldId id="373" r:id="rId58"/>
    <p:sldId id="374" r:id="rId59"/>
    <p:sldId id="370" r:id="rId60"/>
    <p:sldId id="369" r:id="rId61"/>
    <p:sldId id="375" r:id="rId62"/>
    <p:sldId id="376" r:id="rId63"/>
    <p:sldId id="377" r:id="rId64"/>
    <p:sldId id="389" r:id="rId65"/>
    <p:sldId id="523" r:id="rId66"/>
    <p:sldId id="454" r:id="rId67"/>
    <p:sldId id="455" r:id="rId68"/>
    <p:sldId id="394" r:id="rId69"/>
    <p:sldId id="524" r:id="rId70"/>
    <p:sldId id="449" r:id="rId71"/>
    <p:sldId id="456" r:id="rId72"/>
    <p:sldId id="457" r:id="rId73"/>
    <p:sldId id="458" r:id="rId74"/>
    <p:sldId id="459" r:id="rId75"/>
    <p:sldId id="465" r:id="rId76"/>
    <p:sldId id="467" r:id="rId77"/>
    <p:sldId id="468" r:id="rId78"/>
    <p:sldId id="469" r:id="rId79"/>
    <p:sldId id="470" r:id="rId80"/>
    <p:sldId id="471" r:id="rId81"/>
    <p:sldId id="472" r:id="rId82"/>
    <p:sldId id="474" r:id="rId83"/>
    <p:sldId id="475" r:id="rId84"/>
    <p:sldId id="476" r:id="rId85"/>
    <p:sldId id="477" r:id="rId86"/>
    <p:sldId id="478" r:id="rId87"/>
    <p:sldId id="479" r:id="rId88"/>
    <p:sldId id="480" r:id="rId89"/>
    <p:sldId id="481" r:id="rId90"/>
    <p:sldId id="483" r:id="rId91"/>
    <p:sldId id="492" r:id="rId92"/>
    <p:sldId id="388" r:id="rId93"/>
    <p:sldId id="493" r:id="rId94"/>
    <p:sldId id="494" r:id="rId95"/>
    <p:sldId id="495" r:id="rId96"/>
    <p:sldId id="496" r:id="rId97"/>
    <p:sldId id="497" r:id="rId98"/>
    <p:sldId id="498" r:id="rId99"/>
    <p:sldId id="499" r:id="rId100"/>
    <p:sldId id="500" r:id="rId101"/>
    <p:sldId id="501" r:id="rId102"/>
    <p:sldId id="502" r:id="rId103"/>
    <p:sldId id="503" r:id="rId104"/>
    <p:sldId id="504" r:id="rId105"/>
    <p:sldId id="505" r:id="rId106"/>
    <p:sldId id="506" r:id="rId107"/>
    <p:sldId id="507" r:id="rId108"/>
    <p:sldId id="521" r:id="rId109"/>
    <p:sldId id="519" r:id="rId110"/>
    <p:sldId id="509" r:id="rId111"/>
    <p:sldId id="520" r:id="rId112"/>
    <p:sldId id="511" r:id="rId113"/>
    <p:sldId id="512" r:id="rId114"/>
    <p:sldId id="513" r:id="rId115"/>
    <p:sldId id="514" r:id="rId116"/>
    <p:sldId id="515" r:id="rId117"/>
    <p:sldId id="516" r:id="rId118"/>
    <p:sldId id="517" r:id="rId119"/>
    <p:sldId id="409" r:id="rId120"/>
    <p:sldId id="429" r:id="rId121"/>
    <p:sldId id="518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36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8830-9D76-4552-B99F-E04D2E8C4970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8A88-23BD-40F3-A140-888DA729F2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2FE45-8F88-426C-A1A8-AFFFCF212382}" type="slidenum">
              <a:rPr lang="es-ES"/>
              <a:pPr/>
              <a:t>93</a:t>
            </a:fld>
            <a:endParaRPr lang="es-E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C43B1-5D5B-4494-934C-36FA31CC9D46}" type="slidenum">
              <a:rPr lang="es-ES"/>
              <a:pPr/>
              <a:t>94</a:t>
            </a:fld>
            <a:endParaRPr lang="es-ES"/>
          </a:p>
        </p:txBody>
      </p:sp>
      <p:sp>
        <p:nvSpPr>
          <p:cNvPr id="19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1FC12-B170-4320-9B96-A42E300DACE0}" type="slidenum">
              <a:rPr lang="es-ES"/>
              <a:pPr/>
              <a:t>105</a:t>
            </a:fld>
            <a:endParaRPr lang="es-ES"/>
          </a:p>
        </p:txBody>
      </p:sp>
      <p:sp>
        <p:nvSpPr>
          <p:cNvPr id="196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Anuk"/>
          <p:cNvPicPr>
            <a:picLocks noChangeAspect="1" noChangeArrowheads="1"/>
          </p:cNvPicPr>
          <p:nvPr/>
        </p:nvPicPr>
        <p:blipFill>
          <a:blip r:embed="rId2" cstate="print">
            <a:lum bright="-48000" contrast="-42000"/>
            <a:grayscl/>
          </a:blip>
          <a:srcRect/>
          <a:stretch>
            <a:fillRect/>
          </a:stretch>
        </p:blipFill>
        <p:spPr bwMode="auto">
          <a:xfrm>
            <a:off x="2124075" y="260350"/>
            <a:ext cx="7019925" cy="3024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05000" y="1219200"/>
            <a:ext cx="3175" cy="20653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54EE78-B4A9-4A48-BC3F-C4D368519972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9EEE39-CF77-44C8-BA0A-3F672815F2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3334-3DF2-4317-BD67-1712DD04D15F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7D61-5161-414F-BC24-CEB46B685B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A820-0561-4F0A-81BF-13E14A7D3B81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7466-21CE-407F-9875-757902E553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8348-612C-44B9-9DFB-383B9622C4B0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B2AB-99E3-4A9E-81CF-97232C1094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01F3-8213-47AE-9EDE-874520E2D946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DE89-D7CE-4AA5-A505-AF554C33B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0386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3FB8-A78B-4E6D-A957-C5C1EC21A167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F37A-4BA2-46C2-BA24-1CA8E794EC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9273-7B21-4043-80DB-8F3CCE82C6CC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949F-720F-4635-8579-597E2B39B1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85AA-B532-46C4-A280-AAE1800E28A7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A76-5C57-4EE1-A884-464BE92FDF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941E-E029-426B-BE16-E43B33511AD5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4EAD-FAC8-4689-A7A0-545908711B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8716-11E4-443E-BA8D-AD8DD17ED6F2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DFD7-A1B8-4423-9B46-D90AE0EB24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5824-3E8C-4873-A61E-ABD62CCE7394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3F4E-E493-4299-ACFC-47454E6428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006C-010D-479D-AB01-4A57605CBE0E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9095-76DD-4761-B891-5B68C472E5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99B3-FD0E-4EEF-BB59-4092BF711CD6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40C9-9D67-41B1-A4AF-7FE17293E2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9A1F-4DEB-4013-B4B2-F62563E3621D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6B8B-6E27-48F0-9EA9-6F763DE1C5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188913"/>
            <a:ext cx="1476375" cy="51911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b="1">
                <a:solidFill>
                  <a:schemeClr val="tx2"/>
                </a:solidFill>
                <a:latin typeface="+mn-lt"/>
              </a:rPr>
              <a:t>UNED</a:t>
            </a:r>
          </a:p>
        </p:txBody>
      </p:sp>
      <p:pic>
        <p:nvPicPr>
          <p:cNvPr id="1027" name="Picture 2" descr="fondoAnuk"/>
          <p:cNvPicPr>
            <a:picLocks noChangeAspect="1" noChangeArrowheads="1"/>
          </p:cNvPicPr>
          <p:nvPr/>
        </p:nvPicPr>
        <p:blipFill>
          <a:blip r:embed="rId16" cstate="print">
            <a:lum bright="-48000" contrast="-36000"/>
            <a:grayscl/>
          </a:blip>
          <a:srcRect/>
          <a:stretch>
            <a:fillRect/>
          </a:stretch>
        </p:blipFill>
        <p:spPr bwMode="auto">
          <a:xfrm>
            <a:off x="1547813" y="188913"/>
            <a:ext cx="7596187" cy="1511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E4D2DAD8-7FC4-4CF8-8D0F-BBD1D8A1BB8F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BFF7114-57EA-4890-A300-856AF96C18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234238" y="6400800"/>
            <a:ext cx="1909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rgbClr val="C0C0C0"/>
                </a:solidFill>
                <a:latin typeface="+mn-lt"/>
              </a:rPr>
              <a:t>nlp.uned.es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://celct.fbk.eu/QA4MR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133600" y="1371600"/>
            <a:ext cx="7010400" cy="1752600"/>
          </a:xfrm>
        </p:spPr>
        <p:txBody>
          <a:bodyPr/>
          <a:lstStyle/>
          <a:p>
            <a:r>
              <a:rPr lang="en-US" sz="4400" dirty="0" smtClean="0"/>
              <a:t>Machine 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54741"/>
              </p:ext>
            </p:extLst>
          </p:nvPr>
        </p:nvGraphicFramePr>
        <p:xfrm>
          <a:off x="2133600" y="3505200"/>
          <a:ext cx="58674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3700"/>
                <a:gridCol w="2933700"/>
              </a:tblGrid>
              <a:tr h="1752600">
                <a:tc>
                  <a:txBody>
                    <a:bodyPr/>
                    <a:lstStyle/>
                    <a:p>
                      <a:pPr algn="l"/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Anselmo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Peñas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UNED NLP &amp; IR Group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nlp.uned.es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Reading Program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 bwMode="auto">
          <a:xfrm>
            <a:off x="1239982" y="352425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1316182" y="360045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1392382" y="367665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0" name="Folded Corner 9"/>
          <p:cNvSpPr/>
          <p:nvPr/>
        </p:nvSpPr>
        <p:spPr bwMode="auto">
          <a:xfrm>
            <a:off x="1468582" y="375285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73582" y="3524250"/>
            <a:ext cx="1066800" cy="1143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Reading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Machine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50182" y="3524250"/>
            <a:ext cx="1295400" cy="22098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Reasoning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Machine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583382" y="542925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945582" y="542925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07182" y="5048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3182" y="50482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440382" y="4210050"/>
            <a:ext cx="2209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78182" y="4210050"/>
            <a:ext cx="1295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078182" y="36004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2782" y="32956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Representation according to the Target Ontology</a:t>
            </a:r>
            <a:endParaRPr lang="en-US" dirty="0">
              <a:latin typeface="+mn-lt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4364182" y="1847850"/>
            <a:ext cx="2286000" cy="1295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205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Phase II first attempt</a:t>
            </a:r>
            <a:endParaRPr lang="en-US" sz="2400" dirty="0">
              <a:latin typeface="+mn-lt"/>
            </a:endParaRPr>
          </a:p>
        </p:txBody>
      </p:sp>
      <p:cxnSp>
        <p:nvCxnSpPr>
          <p:cNvPr id="31" name="Curved Connector 30"/>
          <p:cNvCxnSpPr>
            <a:stCxn id="22" idx="1"/>
            <a:endCxn id="11" idx="0"/>
          </p:cNvCxnSpPr>
          <p:nvPr/>
        </p:nvCxnSpPr>
        <p:spPr bwMode="auto">
          <a:xfrm rot="10800000" flipV="1">
            <a:off x="3906982" y="2495550"/>
            <a:ext cx="1028700" cy="10287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Curved Connector 30"/>
          <p:cNvCxnSpPr>
            <a:stCxn id="22" idx="5"/>
            <a:endCxn id="12" idx="0"/>
          </p:cNvCxnSpPr>
          <p:nvPr/>
        </p:nvCxnSpPr>
        <p:spPr bwMode="auto">
          <a:xfrm>
            <a:off x="6078682" y="2495550"/>
            <a:ext cx="1219200" cy="10287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Content Placeholder 39"/>
          <p:cNvSpPr txBox="1">
            <a:spLocks/>
          </p:cNvSpPr>
          <p:nvPr/>
        </p:nvSpPr>
        <p:spPr>
          <a:xfrm>
            <a:off x="304800" y="4952999"/>
            <a:ext cx="4800600" cy="155170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Questions and Answers are expressed according to a Target Ontology</a:t>
            </a:r>
          </a:p>
          <a:p>
            <a:r>
              <a:rPr lang="en-US" sz="2000" dirty="0" smtClean="0"/>
              <a:t>The Target Ontology changes with the domain</a:t>
            </a:r>
          </a:p>
          <a:p>
            <a:r>
              <a:rPr lang="en-US" sz="2000" dirty="0" smtClean="0"/>
              <a:t>Ideally, is an input to the MR system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AVE 2006-2008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440613" cy="433228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Answer Validation: decide whether to return the candidate answer or not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Answer Validation should help to improve QA</a:t>
            </a:r>
          </a:p>
          <a:p>
            <a:pPr lvl="1"/>
            <a:r>
              <a:rPr lang="en-US" sz="2400" dirty="0" smtClean="0"/>
              <a:t>Introduce more content analysis</a:t>
            </a:r>
          </a:p>
          <a:p>
            <a:pPr lvl="1"/>
            <a:r>
              <a:rPr lang="en-US" sz="2400" dirty="0" smtClean="0"/>
              <a:t>Use Machine Learning techniques</a:t>
            </a:r>
          </a:p>
          <a:p>
            <a:pPr lvl="1"/>
            <a:r>
              <a:rPr lang="en-US" sz="2400" dirty="0" smtClean="0"/>
              <a:t>Able to break pipelines and combine streams</a:t>
            </a:r>
          </a:p>
          <a:p>
            <a:pPr eaLnBrk="1" hangingPunct="1">
              <a:buNone/>
            </a:pPr>
            <a:endParaRPr lang="es-ES" sz="2400" dirty="0" smtClean="0"/>
          </a:p>
          <a:p>
            <a:pPr lvl="1">
              <a:buNone/>
            </a:pPr>
            <a:endParaRPr lang="es-ES" sz="2400" dirty="0" smtClean="0"/>
          </a:p>
          <a:p>
            <a:pPr eaLnBrk="1" hangingPunct="1"/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Hypothesis generation + validation</a:t>
            </a:r>
            <a:endParaRPr lang="en-US" sz="4000" dirty="0"/>
          </a:p>
        </p:txBody>
      </p:sp>
      <p:sp>
        <p:nvSpPr>
          <p:cNvPr id="6" name="5 Elipse"/>
          <p:cNvSpPr/>
          <p:nvPr/>
        </p:nvSpPr>
        <p:spPr bwMode="auto">
          <a:xfrm>
            <a:off x="3544607" y="5877271"/>
            <a:ext cx="360040" cy="36004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2824527" y="5301207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3688623" y="5157191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4552719" y="5373215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1816415" y="486915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824527" y="450911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880311" y="4293095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4048663" y="4293095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4984767" y="4581127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5848863" y="270891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2392479" y="3933055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3544607" y="378903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5704847" y="3789039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1672399" y="3501007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2680511" y="3140967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736295" y="2924943"/>
            <a:ext cx="360040" cy="36004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3904647" y="2924943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4840751" y="3212975"/>
            <a:ext cx="360040" cy="3600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5" name="24 Conector curvado"/>
          <p:cNvCxnSpPr>
            <a:stCxn id="6" idx="1"/>
            <a:endCxn id="7" idx="5"/>
          </p:cNvCxnSpPr>
          <p:nvPr/>
        </p:nvCxnSpPr>
        <p:spPr bwMode="auto">
          <a:xfrm rot="16200000" flipV="1">
            <a:off x="3203848" y="5536512"/>
            <a:ext cx="321478" cy="46549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7" idx="1"/>
            <a:endCxn id="10" idx="5"/>
          </p:cNvCxnSpPr>
          <p:nvPr/>
        </p:nvCxnSpPr>
        <p:spPr bwMode="auto">
          <a:xfrm rot="16200000" flipV="1">
            <a:off x="2411760" y="4888440"/>
            <a:ext cx="177462" cy="75352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curvado"/>
          <p:cNvCxnSpPr>
            <a:stCxn id="6" idx="0"/>
            <a:endCxn id="8" idx="4"/>
          </p:cNvCxnSpPr>
          <p:nvPr/>
        </p:nvCxnSpPr>
        <p:spPr bwMode="auto">
          <a:xfrm rot="5400000" flipH="1" flipV="1">
            <a:off x="3616615" y="5625243"/>
            <a:ext cx="360040" cy="1440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curvado"/>
          <p:cNvCxnSpPr>
            <a:stCxn id="10" idx="2"/>
            <a:endCxn id="12" idx="5"/>
          </p:cNvCxnSpPr>
          <p:nvPr/>
        </p:nvCxnSpPr>
        <p:spPr bwMode="auto">
          <a:xfrm rot="10800000">
            <a:off x="1187625" y="4600409"/>
            <a:ext cx="628791" cy="448771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curvado"/>
          <p:cNvCxnSpPr>
            <a:stCxn id="8" idx="1"/>
            <a:endCxn id="11" idx="5"/>
          </p:cNvCxnSpPr>
          <p:nvPr/>
        </p:nvCxnSpPr>
        <p:spPr bwMode="auto">
          <a:xfrm rot="16200000" flipV="1">
            <a:off x="3239852" y="4708420"/>
            <a:ext cx="393486" cy="609510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curvado"/>
          <p:cNvCxnSpPr>
            <a:stCxn id="6" idx="6"/>
            <a:endCxn id="9" idx="2"/>
          </p:cNvCxnSpPr>
          <p:nvPr/>
        </p:nvCxnSpPr>
        <p:spPr bwMode="auto">
          <a:xfrm flipV="1">
            <a:off x="3904647" y="5553235"/>
            <a:ext cx="648072" cy="50405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curvado"/>
          <p:cNvCxnSpPr>
            <a:stCxn id="11" idx="7"/>
            <a:endCxn id="17" idx="3"/>
          </p:cNvCxnSpPr>
          <p:nvPr/>
        </p:nvCxnSpPr>
        <p:spPr bwMode="auto">
          <a:xfrm rot="5400000" flipH="1" flipV="1">
            <a:off x="3131840" y="4096352"/>
            <a:ext cx="465494" cy="46549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curvado"/>
          <p:cNvCxnSpPr>
            <a:stCxn id="14" idx="7"/>
            <a:endCxn id="18" idx="4"/>
          </p:cNvCxnSpPr>
          <p:nvPr/>
        </p:nvCxnSpPr>
        <p:spPr bwMode="auto">
          <a:xfrm rot="5400000" flipH="1" flipV="1">
            <a:off x="5346086" y="4095074"/>
            <a:ext cx="484775" cy="59278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curvado"/>
          <p:cNvCxnSpPr>
            <a:stCxn id="9" idx="7"/>
            <a:endCxn id="14" idx="4"/>
          </p:cNvCxnSpPr>
          <p:nvPr/>
        </p:nvCxnSpPr>
        <p:spPr bwMode="auto">
          <a:xfrm rot="5400000" flipH="1" flipV="1">
            <a:off x="4770022" y="5031178"/>
            <a:ext cx="484775" cy="30475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curvado"/>
          <p:cNvCxnSpPr>
            <a:stCxn id="8" idx="7"/>
            <a:endCxn id="13" idx="4"/>
          </p:cNvCxnSpPr>
          <p:nvPr/>
        </p:nvCxnSpPr>
        <p:spPr bwMode="auto">
          <a:xfrm rot="5400000" flipH="1" flipV="1">
            <a:off x="3833918" y="4815154"/>
            <a:ext cx="556783" cy="23274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curvado"/>
          <p:cNvCxnSpPr>
            <a:stCxn id="10" idx="7"/>
            <a:endCxn id="16" idx="4"/>
          </p:cNvCxnSpPr>
          <p:nvPr/>
        </p:nvCxnSpPr>
        <p:spPr bwMode="auto">
          <a:xfrm rot="5400000" flipH="1" flipV="1">
            <a:off x="2033718" y="4383106"/>
            <a:ext cx="628791" cy="44877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curvado"/>
          <p:cNvCxnSpPr>
            <a:stCxn id="13" idx="7"/>
            <a:endCxn id="23" idx="4"/>
          </p:cNvCxnSpPr>
          <p:nvPr/>
        </p:nvCxnSpPr>
        <p:spPr bwMode="auto">
          <a:xfrm rot="5400000" flipH="1" flipV="1">
            <a:off x="4301970" y="3627022"/>
            <a:ext cx="772807" cy="66479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curvado"/>
          <p:cNvCxnSpPr>
            <a:stCxn id="12" idx="0"/>
            <a:endCxn id="21" idx="4"/>
          </p:cNvCxnSpPr>
          <p:nvPr/>
        </p:nvCxnSpPr>
        <p:spPr bwMode="auto">
          <a:xfrm rot="16200000" flipV="1">
            <a:off x="484267" y="3717031"/>
            <a:ext cx="1008112" cy="1440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curvado"/>
          <p:cNvCxnSpPr>
            <a:stCxn id="17" idx="1"/>
            <a:endCxn id="20" idx="5"/>
          </p:cNvCxnSpPr>
          <p:nvPr/>
        </p:nvCxnSpPr>
        <p:spPr bwMode="auto">
          <a:xfrm rot="16200000" flipV="1">
            <a:off x="3095836" y="3340268"/>
            <a:ext cx="393486" cy="609510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curvado"/>
          <p:cNvCxnSpPr>
            <a:stCxn id="16" idx="1"/>
            <a:endCxn id="19" idx="5"/>
          </p:cNvCxnSpPr>
          <p:nvPr/>
        </p:nvCxnSpPr>
        <p:spPr bwMode="auto">
          <a:xfrm rot="16200000" flipV="1">
            <a:off x="2123728" y="3664304"/>
            <a:ext cx="177462" cy="46549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curvado"/>
          <p:cNvCxnSpPr>
            <a:stCxn id="14" idx="2"/>
            <a:endCxn id="13" idx="6"/>
          </p:cNvCxnSpPr>
          <p:nvPr/>
        </p:nvCxnSpPr>
        <p:spPr bwMode="auto">
          <a:xfrm rot="10800000">
            <a:off x="4408703" y="4473115"/>
            <a:ext cx="576064" cy="28803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curvado"/>
          <p:cNvCxnSpPr>
            <a:stCxn id="23" idx="1"/>
            <a:endCxn id="22" idx="5"/>
          </p:cNvCxnSpPr>
          <p:nvPr/>
        </p:nvCxnSpPr>
        <p:spPr bwMode="auto">
          <a:xfrm rot="16200000" flipV="1">
            <a:off x="4535996" y="2908220"/>
            <a:ext cx="33446" cy="681518"/>
          </a:xfrm>
          <a:prstGeom prst="curvedConnector5">
            <a:avLst>
              <a:gd name="adj1" fmla="val 683490"/>
              <a:gd name="adj2" fmla="val 50000"/>
              <a:gd name="adj3" fmla="val -58349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curvado"/>
          <p:cNvCxnSpPr>
            <a:stCxn id="18" idx="0"/>
            <a:endCxn id="15" idx="4"/>
          </p:cNvCxnSpPr>
          <p:nvPr/>
        </p:nvCxnSpPr>
        <p:spPr bwMode="auto">
          <a:xfrm rot="5400000" flipH="1" flipV="1">
            <a:off x="5596835" y="3356991"/>
            <a:ext cx="720080" cy="1440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curvado"/>
          <p:cNvCxnSpPr>
            <a:stCxn id="19" idx="7"/>
            <a:endCxn id="20" idx="3"/>
          </p:cNvCxnSpPr>
          <p:nvPr/>
        </p:nvCxnSpPr>
        <p:spPr bwMode="auto">
          <a:xfrm rot="5400000" flipH="1" flipV="1">
            <a:off x="2303748" y="3124244"/>
            <a:ext cx="105454" cy="753526"/>
          </a:xfrm>
          <a:prstGeom prst="curvedConnector5">
            <a:avLst>
              <a:gd name="adj1" fmla="val 216777"/>
              <a:gd name="adj2" fmla="val 50000"/>
              <a:gd name="adj3" fmla="val -116777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curvado"/>
          <p:cNvCxnSpPr>
            <a:stCxn id="17" idx="0"/>
            <a:endCxn id="22" idx="3"/>
          </p:cNvCxnSpPr>
          <p:nvPr/>
        </p:nvCxnSpPr>
        <p:spPr bwMode="auto">
          <a:xfrm rot="5400000" flipH="1" flipV="1">
            <a:off x="3562609" y="3394275"/>
            <a:ext cx="556783" cy="23274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curvado"/>
          <p:cNvCxnSpPr>
            <a:stCxn id="23" idx="6"/>
            <a:endCxn id="15" idx="2"/>
          </p:cNvCxnSpPr>
          <p:nvPr/>
        </p:nvCxnSpPr>
        <p:spPr bwMode="auto">
          <a:xfrm flipV="1">
            <a:off x="5200791" y="2888939"/>
            <a:ext cx="648072" cy="50405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90 Elipse"/>
          <p:cNvSpPr/>
          <p:nvPr/>
        </p:nvSpPr>
        <p:spPr bwMode="auto">
          <a:xfrm>
            <a:off x="3256575" y="2348879"/>
            <a:ext cx="360040" cy="360040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92" name="91 Conector curvado"/>
          <p:cNvCxnSpPr>
            <a:stCxn id="22" idx="2"/>
            <a:endCxn id="91" idx="6"/>
          </p:cNvCxnSpPr>
          <p:nvPr/>
        </p:nvCxnSpPr>
        <p:spPr bwMode="auto">
          <a:xfrm rot="10800000">
            <a:off x="3616615" y="2528899"/>
            <a:ext cx="288032" cy="57606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curvado"/>
          <p:cNvCxnSpPr>
            <a:stCxn id="20" idx="7"/>
            <a:endCxn id="91" idx="3"/>
          </p:cNvCxnSpPr>
          <p:nvPr/>
        </p:nvCxnSpPr>
        <p:spPr bwMode="auto">
          <a:xfrm rot="5400000" flipH="1" flipV="1">
            <a:off x="2879812" y="2764204"/>
            <a:ext cx="537502" cy="32147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1979712" y="59492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000" b="1" dirty="0" smtClean="0"/>
              <a:t>Question</a:t>
            </a:r>
            <a:endParaRPr lang="en-US" sz="2000" b="1" dirty="0"/>
          </a:p>
        </p:txBody>
      </p:sp>
      <p:sp>
        <p:nvSpPr>
          <p:cNvPr id="99" name="98 CuadroTexto"/>
          <p:cNvSpPr txBox="1"/>
          <p:nvPr/>
        </p:nvSpPr>
        <p:spPr>
          <a:xfrm>
            <a:off x="6516216" y="2420888"/>
            <a:ext cx="2232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000" b="1" dirty="0" smtClean="0"/>
              <a:t>Searching space of candidate answers</a:t>
            </a:r>
          </a:p>
          <a:p>
            <a:pPr algn="r">
              <a:buNone/>
            </a:pPr>
            <a:endParaRPr lang="en-US" sz="2000" b="1" dirty="0" smtClean="0"/>
          </a:p>
          <a:p>
            <a:pPr algn="r">
              <a:buNone/>
            </a:pPr>
            <a:r>
              <a:rPr lang="en-US" sz="2000" b="1" dirty="0" smtClean="0"/>
              <a:t>Hypothesis generation functions</a:t>
            </a:r>
          </a:p>
          <a:p>
            <a:pPr algn="r">
              <a:buNone/>
            </a:pPr>
            <a:r>
              <a:rPr lang="en-US" sz="2000" b="1" dirty="0" smtClean="0"/>
              <a:t>+</a:t>
            </a:r>
          </a:p>
          <a:p>
            <a:pPr algn="r">
              <a:buNone/>
            </a:pPr>
            <a:r>
              <a:rPr lang="en-US" sz="2000" b="1" dirty="0" smtClean="0"/>
              <a:t>Answer validation functions</a:t>
            </a:r>
            <a:endParaRPr lang="en-US" sz="2000" b="1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1763688" y="19888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000" b="1" dirty="0" smtClean="0"/>
              <a:t>Answer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ResPubliQA</a:t>
            </a:r>
            <a:r>
              <a:rPr lang="en-US" dirty="0" smtClean="0"/>
              <a:t> 2009 - 2010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405718" cy="4114800"/>
          </a:xfrm>
        </p:spPr>
        <p:txBody>
          <a:bodyPr/>
          <a:lstStyle/>
          <a:p>
            <a:pPr lvl="2"/>
            <a:endParaRPr lang="en-US" sz="1800" dirty="0" smtClean="0"/>
          </a:p>
          <a:p>
            <a:pPr eaLnBrk="1" hangingPunct="1">
              <a:buNone/>
            </a:pPr>
            <a:r>
              <a:rPr lang="es-ES" sz="2400" dirty="0" smtClean="0"/>
              <a:t>Transfer AVE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QA </a:t>
            </a:r>
            <a:r>
              <a:rPr lang="es-ES" sz="2400" dirty="0" err="1" smtClean="0"/>
              <a:t>main</a:t>
            </a:r>
            <a:r>
              <a:rPr lang="es-ES" sz="2400" dirty="0" smtClean="0"/>
              <a:t> </a:t>
            </a:r>
            <a:r>
              <a:rPr lang="es-ES" sz="2400" dirty="0" err="1" smtClean="0"/>
              <a:t>task</a:t>
            </a:r>
            <a:r>
              <a:rPr lang="es-ES" sz="2400" dirty="0" smtClean="0"/>
              <a:t> 2009 and 2010</a:t>
            </a:r>
          </a:p>
          <a:p>
            <a:pPr lvl="1">
              <a:buNone/>
            </a:pPr>
            <a:r>
              <a:rPr lang="en-US" sz="2400" dirty="0" smtClean="0"/>
              <a:t>Promote QA systems with better answer validation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QA evaluation setting assuming that</a:t>
            </a:r>
          </a:p>
          <a:p>
            <a:pPr lvl="1">
              <a:buNone/>
            </a:pPr>
            <a:r>
              <a:rPr lang="en-US" sz="2400" dirty="0" smtClean="0"/>
              <a:t>To leave a question unanswered has more value than to give a wrong answer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 measure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Peñas</a:t>
            </a:r>
            <a:r>
              <a:rPr lang="en-US" sz="2000" dirty="0" smtClean="0"/>
              <a:t> and Rodrigo, ACL 2011)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4627563"/>
            <a:ext cx="7010400" cy="2230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n: Number of questions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err="1" smtClean="0"/>
              <a:t>n</a:t>
            </a:r>
            <a:r>
              <a:rPr lang="en-US" sz="2600" baseline="-25000" dirty="0" err="1" smtClean="0"/>
              <a:t>R</a:t>
            </a:r>
            <a:r>
              <a:rPr lang="en-US" sz="2600" dirty="0" smtClean="0"/>
              <a:t>: Number of correctly answered questions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err="1" smtClean="0"/>
              <a:t>n</a:t>
            </a:r>
            <a:r>
              <a:rPr lang="en-US" sz="2600" baseline="-25000" dirty="0" err="1" smtClean="0"/>
              <a:t>U</a:t>
            </a:r>
            <a:r>
              <a:rPr lang="en-US" sz="2600" dirty="0" smtClean="0"/>
              <a:t>: Number of unanswered questions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347864" y="3403427"/>
          <a:ext cx="36417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cuación" r:id="rId3" imgW="1409088" imgH="393529" progId="Equation.3">
                  <p:embed/>
                </p:oleObj>
              </mc:Choice>
              <mc:Fallback>
                <p:oleObj name="Ecuación" r:id="rId3" imgW="1409088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403427"/>
                        <a:ext cx="36417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664" y="1844824"/>
            <a:ext cx="70104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Reward systems that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accuracy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reduce the number of incorrect answers by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leaving some questions unanswered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s-ES" sz="3200" dirty="0" err="1" smtClean="0"/>
              <a:t>Conclusions</a:t>
            </a:r>
            <a:r>
              <a:rPr lang="es-ES" sz="3200" dirty="0" smtClean="0"/>
              <a:t> of </a:t>
            </a:r>
            <a:r>
              <a:rPr lang="es-ES" sz="3200" dirty="0" err="1" smtClean="0"/>
              <a:t>ResPubliQA</a:t>
            </a:r>
            <a:r>
              <a:rPr lang="es-ES" sz="3200" dirty="0" smtClean="0"/>
              <a:t> 2009 – 2010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2204864"/>
            <a:ext cx="7620000" cy="3814936"/>
          </a:xfrm>
        </p:spPr>
        <p:txBody>
          <a:bodyPr/>
          <a:lstStyle/>
          <a:p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enough</a:t>
            </a:r>
            <a:endParaRPr lang="es-ES" sz="2800" dirty="0" smtClean="0"/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expected</a:t>
            </a:r>
            <a:r>
              <a:rPr lang="es-ES" sz="2800" dirty="0" smtClean="0"/>
              <a:t> a </a:t>
            </a:r>
            <a:r>
              <a:rPr lang="es-ES" sz="2800" dirty="0" err="1" smtClean="0"/>
              <a:t>bigger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in </a:t>
            </a:r>
            <a:r>
              <a:rPr lang="es-ES" sz="2800" dirty="0" err="1" smtClean="0"/>
              <a:t>systems</a:t>
            </a:r>
            <a:r>
              <a:rPr lang="es-ES" sz="2800" dirty="0" smtClean="0"/>
              <a:t> </a:t>
            </a:r>
            <a:r>
              <a:rPr lang="es-ES" sz="2800" dirty="0" err="1" smtClean="0"/>
              <a:t>architecture</a:t>
            </a:r>
            <a:endParaRPr lang="es-ES" sz="2800" dirty="0" smtClean="0"/>
          </a:p>
          <a:p>
            <a:r>
              <a:rPr lang="es-ES" sz="2800" dirty="0" err="1" smtClean="0"/>
              <a:t>Validation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still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pipeline</a:t>
            </a:r>
          </a:p>
          <a:p>
            <a:pPr lvl="1"/>
            <a:r>
              <a:rPr lang="es-ES" sz="2400" dirty="0" smtClean="0"/>
              <a:t>IR -&gt; QA</a:t>
            </a:r>
          </a:p>
          <a:p>
            <a:r>
              <a:rPr lang="es-ES" sz="2800" dirty="0" smtClean="0"/>
              <a:t>No </a:t>
            </a:r>
            <a:r>
              <a:rPr lang="es-ES" sz="2800" dirty="0" err="1" smtClean="0"/>
              <a:t>qualitative</a:t>
            </a:r>
            <a:r>
              <a:rPr lang="es-ES" sz="2800" dirty="0" smtClean="0"/>
              <a:t> </a:t>
            </a:r>
            <a:r>
              <a:rPr lang="es-ES" sz="2800" dirty="0" err="1" smtClean="0"/>
              <a:t>improvement</a:t>
            </a:r>
            <a:r>
              <a:rPr lang="es-ES" sz="2800" dirty="0" smtClean="0"/>
              <a:t> in performance</a:t>
            </a:r>
          </a:p>
          <a:p>
            <a:r>
              <a:rPr lang="es-ES" sz="2800" dirty="0" err="1" smtClean="0"/>
              <a:t>Need</a:t>
            </a:r>
            <a:r>
              <a:rPr lang="es-ES" sz="2800" dirty="0" smtClean="0"/>
              <a:t> of </a:t>
            </a:r>
            <a:r>
              <a:rPr lang="es-ES" sz="2800" dirty="0" err="1" smtClean="0"/>
              <a:t>space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develop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technology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r>
              <a:rPr lang="en-US" dirty="0"/>
              <a:t>campaign</a:t>
            </a:r>
          </a:p>
        </p:txBody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8" y="1916832"/>
            <a:ext cx="7777162" cy="46805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Promote a bigger change in QA systems architecture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QA4MRE</a:t>
            </a:r>
            <a:r>
              <a:rPr lang="en-US" sz="2800" dirty="0" smtClean="0"/>
              <a:t>: Question Answering for Machine Reading Evaluation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s-ES" sz="2800" dirty="0" smtClean="0"/>
          </a:p>
          <a:p>
            <a:r>
              <a:rPr lang="en-US" sz="2600" dirty="0" smtClean="0"/>
              <a:t>Measure progress in two reading abilities</a:t>
            </a:r>
          </a:p>
          <a:p>
            <a:pPr lvl="1"/>
            <a:r>
              <a:rPr lang="en-US" b="1" dirty="0" smtClean="0"/>
              <a:t>Answer questions </a:t>
            </a:r>
            <a:r>
              <a:rPr lang="en-US" dirty="0" smtClean="0"/>
              <a:t>about a single text</a:t>
            </a:r>
          </a:p>
          <a:p>
            <a:pPr lvl="1"/>
            <a:r>
              <a:rPr lang="en-US" b="1" dirty="0" smtClean="0"/>
              <a:t>Capture knowledge </a:t>
            </a:r>
            <a:r>
              <a:rPr lang="en-US" dirty="0" smtClean="0"/>
              <a:t>from text collections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test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132856"/>
            <a:ext cx="4104456" cy="4136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Text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Coal </a:t>
            </a:r>
            <a:r>
              <a:rPr lang="en-US" dirty="0"/>
              <a:t>seam gas drilling in Australia's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smtClean="0"/>
              <a:t>Basin has </a:t>
            </a:r>
            <a:r>
              <a:rPr lang="en-US" dirty="0"/>
              <a:t>been halted by </a:t>
            </a:r>
            <a:r>
              <a:rPr lang="en-US" dirty="0" smtClean="0"/>
              <a:t>flooding.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Australia's </a:t>
            </a:r>
            <a:r>
              <a:rPr lang="en-US" b="1" u="sng" dirty="0" err="1">
                <a:solidFill>
                  <a:schemeClr val="accent2"/>
                </a:solidFill>
              </a:rPr>
              <a:t>Easternwell</a:t>
            </a:r>
            <a:r>
              <a:rPr lang="en-US" dirty="0"/>
              <a:t>, being acquired by </a:t>
            </a:r>
            <a:r>
              <a:rPr lang="en-US" dirty="0" err="1"/>
              <a:t>Transfield</a:t>
            </a:r>
            <a:r>
              <a:rPr lang="en-US" dirty="0"/>
              <a:t> </a:t>
            </a:r>
            <a:r>
              <a:rPr lang="en-US" dirty="0" smtClean="0"/>
              <a:t>Services, </a:t>
            </a:r>
            <a:r>
              <a:rPr lang="en-US" dirty="0"/>
              <a:t>has </a:t>
            </a:r>
            <a:r>
              <a:rPr lang="en-US" dirty="0" smtClean="0"/>
              <a:t>ceased </a:t>
            </a:r>
            <a:r>
              <a:rPr lang="en-US" dirty="0"/>
              <a:t>drilling because of </a:t>
            </a:r>
            <a:r>
              <a:rPr lang="en-US" dirty="0" smtClean="0"/>
              <a:t>the flooding.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The </a:t>
            </a:r>
            <a:r>
              <a:rPr lang="en-US" b="1" u="sng" dirty="0">
                <a:solidFill>
                  <a:schemeClr val="accent2"/>
                </a:solidFill>
              </a:rPr>
              <a:t>company </a:t>
            </a:r>
            <a:r>
              <a:rPr lang="en-US" dirty="0"/>
              <a:t>is </a:t>
            </a:r>
            <a:r>
              <a:rPr lang="en-US" b="1" u="sng" dirty="0"/>
              <a:t>drilling</a:t>
            </a:r>
            <a:r>
              <a:rPr lang="en-US" dirty="0"/>
              <a:t> coal seam gas wells </a:t>
            </a:r>
            <a:r>
              <a:rPr lang="en-US" b="1" u="sng" dirty="0"/>
              <a:t>for</a:t>
            </a:r>
            <a:r>
              <a:rPr lang="en-US" dirty="0"/>
              <a:t> Australia's </a:t>
            </a:r>
            <a:r>
              <a:rPr lang="en-US" b="1" u="sng" dirty="0"/>
              <a:t>Santos </a:t>
            </a:r>
            <a:r>
              <a:rPr lang="en-US" b="1" u="sng" dirty="0" smtClean="0"/>
              <a:t>Ltd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Santos said the impact was minimal.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9504" y="2132856"/>
            <a:ext cx="4464496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Multiple choice test</a:t>
            </a:r>
          </a:p>
          <a:p>
            <a:pPr>
              <a:buNone/>
            </a:pPr>
            <a:r>
              <a:rPr lang="en-US" dirty="0" smtClean="0"/>
              <a:t>According to the text…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What </a:t>
            </a:r>
            <a:r>
              <a:rPr lang="en-US" b="1" dirty="0"/>
              <a:t>company owns wells in </a:t>
            </a:r>
            <a:r>
              <a:rPr lang="en-US" b="1" dirty="0" err="1"/>
              <a:t>Surat</a:t>
            </a:r>
            <a:r>
              <a:rPr lang="en-US" b="1" dirty="0"/>
              <a:t> Basin</a:t>
            </a:r>
            <a:r>
              <a:rPr lang="en-US" b="1" dirty="0" smtClean="0"/>
              <a:t>?</a:t>
            </a:r>
          </a:p>
          <a:p>
            <a:pPr marL="342900" indent="-342900">
              <a:buAutoNum type="alphaLcParenR"/>
            </a:pPr>
            <a:r>
              <a:rPr lang="en-US" dirty="0" smtClean="0"/>
              <a:t>Australia</a:t>
            </a:r>
          </a:p>
          <a:p>
            <a:pPr marL="342900" indent="-342900">
              <a:buAutoNum type="alphaLcParenR"/>
            </a:pPr>
            <a:r>
              <a:rPr lang="en-US" dirty="0" smtClean="0"/>
              <a:t>Coal seam gas wells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Easternwell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Transfield</a:t>
            </a:r>
            <a:r>
              <a:rPr lang="en-US" dirty="0" smtClean="0"/>
              <a:t> Services</a:t>
            </a:r>
          </a:p>
          <a:p>
            <a:pPr marL="342900" indent="-342900">
              <a:buAutoNum type="alphaLcParenR"/>
            </a:pPr>
            <a:r>
              <a:rPr lang="en-US" b="1" u="sng" dirty="0" smtClean="0"/>
              <a:t>Santos Ltd.</a:t>
            </a:r>
          </a:p>
          <a:p>
            <a:pPr marL="342900" indent="-342900">
              <a:buAutoNum type="alphaLcParenR"/>
            </a:pPr>
            <a:r>
              <a:rPr lang="en-US" dirty="0" err="1"/>
              <a:t>Ausam</a:t>
            </a:r>
            <a:r>
              <a:rPr lang="en-US" dirty="0"/>
              <a:t> Energy Corporation 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Queensland</a:t>
            </a:r>
          </a:p>
          <a:p>
            <a:pPr marL="342900" indent="-342900">
              <a:buAutoNum type="alphaLcParenR"/>
            </a:pPr>
            <a:r>
              <a:rPr lang="en-US" dirty="0" smtClean="0"/>
              <a:t>Chinchilla</a:t>
            </a:r>
          </a:p>
        </p:txBody>
      </p:sp>
    </p:spTree>
    <p:extLst>
      <p:ext uri="{BB962C8B-B14F-4D97-AF65-F5344CB8AC3E}">
        <p14:creationId xmlns:p14="http://schemas.microsoft.com/office/powerpoint/2010/main" val="293810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gaps</a:t>
            </a:r>
            <a:endParaRPr lang="en-US" dirty="0"/>
          </a:p>
        </p:txBody>
      </p:sp>
      <p:sp>
        <p:nvSpPr>
          <p:cNvPr id="55" name="54 Rectángulo"/>
          <p:cNvSpPr/>
          <p:nvPr/>
        </p:nvSpPr>
        <p:spPr>
          <a:xfrm>
            <a:off x="539552" y="4797152"/>
            <a:ext cx="828092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n-US" sz="2400" dirty="0" smtClean="0"/>
              <a:t>Texts always omit information</a:t>
            </a:r>
          </a:p>
          <a:p>
            <a:pPr marL="342900" indent="-342900">
              <a:buNone/>
            </a:pPr>
            <a:r>
              <a:rPr lang="en-US" sz="2400" dirty="0" smtClean="0"/>
              <a:t>We need to fill the gaps</a:t>
            </a:r>
          </a:p>
          <a:p>
            <a:pPr marL="342900" indent="-342900">
              <a:buNone/>
            </a:pPr>
            <a:r>
              <a:rPr lang="en-US" sz="2400" dirty="0" smtClean="0"/>
              <a:t>Acquire </a:t>
            </a:r>
            <a:r>
              <a:rPr lang="en-US" sz="2400" i="1" dirty="0" smtClean="0"/>
              <a:t>background knowledge </a:t>
            </a:r>
            <a:r>
              <a:rPr lang="en-US" sz="2400" dirty="0" smtClean="0"/>
              <a:t>from the </a:t>
            </a:r>
            <a:r>
              <a:rPr lang="en-US" sz="2400" b="1" dirty="0" smtClean="0"/>
              <a:t>reference collection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027172" y="2012884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67331" y="3587901"/>
            <a:ext cx="16671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Company B</a:t>
            </a:r>
            <a:endParaRPr lang="en-U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28800" y="3587901"/>
            <a:ext cx="1127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Well C</a:t>
            </a:r>
            <a:endParaRPr lang="en-US" dirty="0"/>
          </a:p>
        </p:txBody>
      </p:sp>
      <p:cxnSp>
        <p:nvCxnSpPr>
          <p:cNvPr id="24" name="23 Conector recto de flecha"/>
          <p:cNvCxnSpPr>
            <a:stCxn id="21" idx="2"/>
            <a:endCxn id="23" idx="0"/>
          </p:cNvCxnSpPr>
          <p:nvPr/>
        </p:nvCxnSpPr>
        <p:spPr bwMode="auto">
          <a:xfrm flipH="1">
            <a:off x="2392472" y="2382216"/>
            <a:ext cx="1354780" cy="120568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recto de flecha"/>
          <p:cNvCxnSpPr>
            <a:stCxn id="22" idx="1"/>
            <a:endCxn id="23" idx="3"/>
          </p:cNvCxnSpPr>
          <p:nvPr/>
        </p:nvCxnSpPr>
        <p:spPr bwMode="auto">
          <a:xfrm flipH="1">
            <a:off x="2956144" y="3772567"/>
            <a:ext cx="1511187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25 Conector recto de flecha"/>
          <p:cNvCxnSpPr>
            <a:stCxn id="21" idx="2"/>
            <a:endCxn id="22" idx="0"/>
          </p:cNvCxnSpPr>
          <p:nvPr/>
        </p:nvCxnSpPr>
        <p:spPr bwMode="auto">
          <a:xfrm>
            <a:off x="3747252" y="2382216"/>
            <a:ext cx="1553649" cy="120568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26 CuadroTexto"/>
          <p:cNvSpPr txBox="1"/>
          <p:nvPr/>
        </p:nvSpPr>
        <p:spPr>
          <a:xfrm>
            <a:off x="4251308" y="26637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007599" y="3885092"/>
            <a:ext cx="1440160" cy="37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own | P=0.8</a:t>
            </a:r>
            <a:endParaRPr lang="en-US" dirty="0"/>
          </a:p>
        </p:txBody>
      </p:sp>
      <p:sp>
        <p:nvSpPr>
          <p:cNvPr id="29" name="28 Elipse"/>
          <p:cNvSpPr/>
          <p:nvPr/>
        </p:nvSpPr>
        <p:spPr bwMode="auto">
          <a:xfrm>
            <a:off x="2806212" y="3381036"/>
            <a:ext cx="1913148" cy="100811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875724" y="2947710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Queensland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875724" y="197553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876256" y="3858760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/>
              <a:t>Surat</a:t>
            </a:r>
            <a:r>
              <a:rPr lang="en-US" dirty="0" smtClean="0"/>
              <a:t> Basin</a:t>
            </a:r>
            <a:endParaRPr lang="en-US" dirty="0"/>
          </a:p>
        </p:txBody>
      </p:sp>
      <p:cxnSp>
        <p:nvCxnSpPr>
          <p:cNvPr id="33" name="32 Conector recto de flecha"/>
          <p:cNvCxnSpPr>
            <a:stCxn id="30" idx="0"/>
            <a:endCxn id="31" idx="2"/>
          </p:cNvCxnSpPr>
          <p:nvPr/>
        </p:nvCxnSpPr>
        <p:spPr bwMode="auto">
          <a:xfrm flipV="1">
            <a:off x="7595804" y="2344868"/>
            <a:ext cx="0" cy="6028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33 Conector recto de flecha"/>
          <p:cNvCxnSpPr>
            <a:stCxn id="32" idx="0"/>
            <a:endCxn id="30" idx="2"/>
          </p:cNvCxnSpPr>
          <p:nvPr/>
        </p:nvCxnSpPr>
        <p:spPr bwMode="auto">
          <a:xfrm flipH="1" flipV="1">
            <a:off x="7595804" y="3317042"/>
            <a:ext cx="532" cy="54171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34 CuadroTexto"/>
          <p:cNvSpPr txBox="1"/>
          <p:nvPr/>
        </p:nvSpPr>
        <p:spPr>
          <a:xfrm>
            <a:off x="6084168" y="24616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i</a:t>
            </a:r>
            <a:r>
              <a:rPr lang="en-US" dirty="0" smtClean="0"/>
              <a:t>s part of</a:t>
            </a:r>
            <a:endParaRPr lang="en-U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107626" y="34032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i</a:t>
            </a:r>
            <a:r>
              <a:rPr lang="en-US" dirty="0" smtClean="0"/>
              <a:t>s part of</a:t>
            </a:r>
            <a:endParaRPr lang="en-U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04800" y="35916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Company A</a:t>
            </a:r>
            <a:endParaRPr lang="en-US" dirty="0"/>
          </a:p>
        </p:txBody>
      </p:sp>
      <p:cxnSp>
        <p:nvCxnSpPr>
          <p:cNvPr id="39" name="38 Conector recto de flecha"/>
          <p:cNvCxnSpPr>
            <a:stCxn id="21" idx="2"/>
            <a:endCxn id="38" idx="0"/>
          </p:cNvCxnSpPr>
          <p:nvPr/>
        </p:nvCxnSpPr>
        <p:spPr bwMode="auto">
          <a:xfrm flipH="1">
            <a:off x="1024880" y="2382216"/>
            <a:ext cx="2722372" cy="120948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39 CuadroTexto"/>
          <p:cNvSpPr txBox="1"/>
          <p:nvPr/>
        </p:nvSpPr>
        <p:spPr>
          <a:xfrm>
            <a:off x="1600200" y="27630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754805" y="28484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Multilingual</a:t>
            </a:r>
            <a:r>
              <a:rPr lang="es-ES" dirty="0" smtClean="0"/>
              <a:t> </a:t>
            </a:r>
            <a:r>
              <a:rPr lang="es-ES" dirty="0" err="1" smtClean="0"/>
              <a:t>axioms</a:t>
            </a:r>
            <a:r>
              <a:rPr lang="es-ES" dirty="0" smtClean="0"/>
              <a:t>?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Can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learn</a:t>
            </a:r>
            <a:r>
              <a:rPr lang="es-ES" sz="2400" dirty="0" smtClean="0"/>
              <a:t> </a:t>
            </a:r>
            <a:r>
              <a:rPr lang="es-ES" sz="2400" dirty="0" err="1" smtClean="0"/>
              <a:t>these</a:t>
            </a:r>
            <a:r>
              <a:rPr lang="es-ES" sz="2400" dirty="0" smtClean="0"/>
              <a:t> </a:t>
            </a:r>
            <a:r>
              <a:rPr lang="es-ES" sz="2400" dirty="0" err="1" smtClean="0"/>
              <a:t>axioms</a:t>
            </a:r>
            <a:r>
              <a:rPr lang="es-ES" sz="2400" dirty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of </a:t>
            </a:r>
            <a:r>
              <a:rPr lang="es-ES" sz="2400" dirty="0" err="1" smtClean="0"/>
              <a:t>many</a:t>
            </a:r>
            <a:r>
              <a:rPr lang="es-ES" sz="2400" dirty="0" smtClean="0"/>
              <a:t> </a:t>
            </a:r>
            <a:r>
              <a:rPr lang="es-ES" sz="2400" dirty="0" err="1" smtClean="0"/>
              <a:t>texts</a:t>
            </a:r>
            <a:r>
              <a:rPr lang="es-ES" sz="2400" dirty="0"/>
              <a:t>?</a:t>
            </a:r>
          </a:p>
          <a:p>
            <a:pPr marL="0" indent="0">
              <a:buNone/>
            </a:pPr>
            <a:endParaRPr lang="es-ES" sz="2000" dirty="0"/>
          </a:p>
          <a:p>
            <a:pPr marL="400050" lvl="1" indent="0">
              <a:buNone/>
            </a:pPr>
            <a:r>
              <a:rPr lang="es-ES" sz="1800" dirty="0" err="1" smtClean="0"/>
              <a:t>company</a:t>
            </a:r>
            <a:r>
              <a:rPr lang="es-ES" sz="1800" dirty="0" smtClean="0"/>
              <a:t>(</a:t>
            </a:r>
            <a:r>
              <a:rPr lang="es-ES" sz="1800" dirty="0" err="1" smtClean="0"/>
              <a:t>A,x</a:t>
            </a:r>
            <a:r>
              <a:rPr lang="es-ES" sz="1800" dirty="0" smtClean="0"/>
              <a:t>), </a:t>
            </a:r>
            <a:r>
              <a:rPr lang="es-ES" sz="1800" dirty="0" err="1" smtClean="0"/>
              <a:t>drill</a:t>
            </a:r>
            <a:r>
              <a:rPr lang="es-ES" sz="1800" dirty="0" smtClean="0"/>
              <a:t>(e1,x,y), </a:t>
            </a:r>
            <a:r>
              <a:rPr lang="es-ES" sz="1800" dirty="0" err="1"/>
              <a:t>well</a:t>
            </a:r>
            <a:r>
              <a:rPr lang="es-ES" sz="1800" dirty="0"/>
              <a:t>(</a:t>
            </a:r>
            <a:r>
              <a:rPr lang="es-ES" sz="1800" dirty="0" err="1"/>
              <a:t>C,y</a:t>
            </a:r>
            <a:r>
              <a:rPr lang="es-ES" sz="1800" dirty="0"/>
              <a:t>), </a:t>
            </a:r>
            <a:r>
              <a:rPr lang="es-ES" sz="1800" dirty="0" err="1" smtClean="0"/>
              <a:t>for</a:t>
            </a:r>
            <a:r>
              <a:rPr lang="es-ES" sz="1800" dirty="0" smtClean="0"/>
              <a:t>(</a:t>
            </a:r>
            <a:r>
              <a:rPr lang="es-ES" sz="1800" dirty="0" err="1" smtClean="0"/>
              <a:t>e,z</a:t>
            </a:r>
            <a:r>
              <a:rPr lang="es-ES" sz="1800" dirty="0" smtClean="0"/>
              <a:t>), </a:t>
            </a:r>
            <a:r>
              <a:rPr lang="es-ES" sz="1800" dirty="0" err="1" smtClean="0"/>
              <a:t>company</a:t>
            </a:r>
            <a:r>
              <a:rPr lang="es-ES" sz="1800" dirty="0" smtClean="0"/>
              <a:t>(</a:t>
            </a:r>
            <a:r>
              <a:rPr lang="es-ES" sz="1800" dirty="0" err="1" smtClean="0"/>
              <a:t>B,z</a:t>
            </a:r>
            <a:r>
              <a:rPr lang="es-ES" sz="1800" dirty="0" smtClean="0"/>
              <a:t>) -&gt;</a:t>
            </a:r>
          </a:p>
          <a:p>
            <a:pPr marL="400050" lvl="1" indent="0">
              <a:buNone/>
            </a:pPr>
            <a:r>
              <a:rPr lang="es-ES" sz="1800" dirty="0"/>
              <a:t>	</a:t>
            </a:r>
            <a:r>
              <a:rPr lang="es-ES" sz="1800" dirty="0" err="1" smtClean="0"/>
              <a:t>own</a:t>
            </a:r>
            <a:r>
              <a:rPr lang="es-ES" sz="1800" dirty="0" smtClean="0"/>
              <a:t>(e2,z,y)</a:t>
            </a:r>
          </a:p>
          <a:p>
            <a:endParaRPr lang="es-ES" sz="2000" dirty="0"/>
          </a:p>
          <a:p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axiom</a:t>
            </a:r>
            <a:r>
              <a:rPr lang="es-ES" sz="2400" dirty="0" smtClean="0"/>
              <a:t> </a:t>
            </a:r>
            <a:r>
              <a:rPr lang="es-ES" sz="2400" dirty="0" err="1" smtClean="0"/>
              <a:t>learned</a:t>
            </a:r>
            <a:r>
              <a:rPr lang="es-ES" sz="2400" dirty="0" smtClean="0"/>
              <a:t> in 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language</a:t>
            </a:r>
            <a:r>
              <a:rPr lang="es-ES" sz="2400" dirty="0" smtClean="0"/>
              <a:t>,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Can be </a:t>
            </a:r>
            <a:r>
              <a:rPr lang="es-ES" sz="2400" dirty="0" err="1" smtClean="0"/>
              <a:t>used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fill</a:t>
            </a:r>
            <a:r>
              <a:rPr lang="es-ES" sz="2400" dirty="0" smtClean="0"/>
              <a:t> gaps in </a:t>
            </a:r>
            <a:r>
              <a:rPr lang="es-ES" sz="2400" dirty="0" err="1" smtClean="0"/>
              <a:t>another</a:t>
            </a:r>
            <a:r>
              <a:rPr lang="es-ES" sz="2400" dirty="0" smtClean="0"/>
              <a:t> </a:t>
            </a:r>
            <a:r>
              <a:rPr lang="es-ES" sz="2400" dirty="0" err="1" smtClean="0"/>
              <a:t>language</a:t>
            </a:r>
            <a:r>
              <a:rPr lang="es-ES" sz="2400" dirty="0" smtClean="0"/>
              <a:t>?</a:t>
            </a:r>
          </a:p>
          <a:p>
            <a:r>
              <a:rPr lang="es-ES" sz="2400" dirty="0" err="1" smtClean="0"/>
              <a:t>Why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?</a:t>
            </a:r>
          </a:p>
          <a:p>
            <a:r>
              <a:rPr lang="es-ES" sz="2400" dirty="0" err="1" smtClean="0"/>
              <a:t>How</a:t>
            </a:r>
            <a:r>
              <a:rPr lang="es-ES" sz="2400" dirty="0" smtClean="0"/>
              <a:t>? </a:t>
            </a:r>
            <a:r>
              <a:rPr lang="es-ES" sz="2400" dirty="0" err="1" smtClean="0"/>
              <a:t>What</a:t>
            </a:r>
            <a:r>
              <a:rPr lang="es-ES" sz="2400" dirty="0" smtClean="0"/>
              <a:t> do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need</a:t>
            </a:r>
            <a:r>
              <a:rPr lang="es-E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3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dirty="0" smtClean="0"/>
              <a:t>Evaluation setting requirements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404320"/>
          </a:xfrm>
        </p:spPr>
        <p:txBody>
          <a:bodyPr/>
          <a:lstStyle/>
          <a:p>
            <a:r>
              <a:rPr lang="en-US" sz="2400" dirty="0" smtClean="0"/>
              <a:t>Don’t fix the representation formalism </a:t>
            </a:r>
          </a:p>
          <a:p>
            <a:pPr lvl="1"/>
            <a:r>
              <a:rPr lang="en-US" sz="2000" dirty="0" smtClean="0"/>
              <a:t>Semantic representation beyond sentence level is </a:t>
            </a:r>
            <a:r>
              <a:rPr lang="en-US" sz="2000" dirty="0"/>
              <a:t>part of the research </a:t>
            </a:r>
            <a:r>
              <a:rPr lang="en-US" sz="2000" dirty="0" smtClean="0"/>
              <a:t>agenda</a:t>
            </a:r>
            <a:endParaRPr lang="en-US" sz="2400" dirty="0" smtClean="0"/>
          </a:p>
          <a:p>
            <a:r>
              <a:rPr lang="en-US" sz="2400" dirty="0" smtClean="0"/>
              <a:t>Don't build </a:t>
            </a:r>
            <a:r>
              <a:rPr lang="en-US" sz="2400" dirty="0"/>
              <a:t>systems tuned for specific </a:t>
            </a:r>
            <a:r>
              <a:rPr lang="en-US" sz="2400" dirty="0" smtClean="0"/>
              <a:t>domains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ut </a:t>
            </a:r>
            <a:r>
              <a:rPr lang="en-US" sz="2000" dirty="0"/>
              <a:t>general technologies, able to self-adapt to new contexts or </a:t>
            </a:r>
            <a:r>
              <a:rPr lang="en-US" sz="2000" dirty="0" smtClean="0"/>
              <a:t>topics</a:t>
            </a:r>
          </a:p>
          <a:p>
            <a:r>
              <a:rPr lang="en-US" sz="2200" dirty="0" smtClean="0"/>
              <a:t>Evaluate reading abilities</a:t>
            </a:r>
          </a:p>
          <a:p>
            <a:pPr lvl="1"/>
            <a:r>
              <a:rPr lang="en-US" sz="2000" dirty="0" smtClean="0"/>
              <a:t>Knowledge acquisition</a:t>
            </a:r>
            <a:endParaRPr lang="en-US" sz="1600" dirty="0" smtClean="0"/>
          </a:p>
          <a:p>
            <a:pPr lvl="1"/>
            <a:r>
              <a:rPr lang="en-US" sz="2000" dirty="0" smtClean="0"/>
              <a:t>Answer questions about a single document</a:t>
            </a:r>
          </a:p>
          <a:p>
            <a:r>
              <a:rPr lang="en-US" sz="2200" dirty="0" smtClean="0"/>
              <a:t>Control the role </a:t>
            </a:r>
            <a:r>
              <a:rPr lang="en-US" sz="2200" smtClean="0"/>
              <a:t>of knowledge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99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for reasoning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914400" y="2057400"/>
            <a:ext cx="7213600" cy="3965575"/>
            <a:chOff x="971550" y="2563813"/>
            <a:chExt cx="7213600" cy="3965575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6804025" y="3425825"/>
              <a:ext cx="112713" cy="1079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6770688" y="2946400"/>
              <a:ext cx="1414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Event_Game</a:t>
              </a: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5262563" y="3579813"/>
              <a:ext cx="114300" cy="11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2779713" y="2563813"/>
              <a:ext cx="803275" cy="346075"/>
            </a:xfrm>
            <a:prstGeom prst="rect">
              <a:avLst/>
            </a:prstGeom>
            <a:noFill/>
            <a:ln w="9525" cap="rnd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Player</a:t>
              </a:r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343275" y="3033713"/>
              <a:ext cx="112713" cy="109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4699000" y="3111500"/>
              <a:ext cx="714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Team</a:t>
              </a: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2665413" y="3690938"/>
              <a:ext cx="114300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1898650" y="5559425"/>
              <a:ext cx="21923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Event_Final_Scoring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4019550" y="5551488"/>
              <a:ext cx="114300" cy="106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5376863" y="5878513"/>
              <a:ext cx="111125" cy="109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3" name="Text Box 15"/>
            <p:cNvSpPr txBox="1">
              <a:spLocks noChangeArrowheads="1"/>
            </p:cNvSpPr>
            <p:nvPr/>
          </p:nvSpPr>
          <p:spPr bwMode="auto">
            <a:xfrm>
              <a:off x="5303838" y="5518150"/>
              <a:ext cx="747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Score</a:t>
              </a:r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auto">
            <a:xfrm>
              <a:off x="2890838" y="4346575"/>
              <a:ext cx="114300" cy="11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1762125" y="4205288"/>
              <a:ext cx="1017588" cy="3460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Measure</a:t>
              </a:r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971550" y="3548063"/>
              <a:ext cx="16049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Event_Scoring</a:t>
              </a:r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3568700" y="4784725"/>
              <a:ext cx="11430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2720975" y="4795838"/>
              <a:ext cx="1266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Event_Play</a:t>
              </a:r>
            </a:p>
          </p:txBody>
        </p:sp>
        <p:cxnSp>
          <p:nvCxnSpPr>
            <p:cNvPr id="94229" name="AutoShape 21"/>
            <p:cNvCxnSpPr>
              <a:cxnSpLocks noChangeShapeType="1"/>
              <a:stCxn id="94215" idx="5"/>
              <a:endCxn id="94213" idx="2"/>
            </p:cNvCxnSpPr>
            <p:nvPr/>
          </p:nvCxnSpPr>
          <p:spPr bwMode="auto">
            <a:xfrm rot="5400000" flipH="1" flipV="1">
              <a:off x="6040438" y="2854325"/>
              <a:ext cx="141288" cy="1500187"/>
            </a:xfrm>
            <a:prstGeom prst="curvedConnector3">
              <a:avLst>
                <a:gd name="adj1" fmla="val -10556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30" name="AutoShape 22"/>
            <p:cNvCxnSpPr>
              <a:cxnSpLocks noChangeShapeType="1"/>
              <a:stCxn id="94215" idx="7"/>
              <a:endCxn id="94213" idx="0"/>
            </p:cNvCxnSpPr>
            <p:nvPr/>
          </p:nvCxnSpPr>
          <p:spPr bwMode="auto">
            <a:xfrm rot="16200000">
              <a:off x="6026150" y="2760663"/>
              <a:ext cx="169863" cy="1500187"/>
            </a:xfrm>
            <a:prstGeom prst="curvedConnector3">
              <a:avLst>
                <a:gd name="adj1" fmla="val 1846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5592763" y="3013075"/>
              <a:ext cx="1274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homeTeam</a:t>
              </a:r>
            </a:p>
          </p:txBody>
        </p:sp>
        <p:sp>
          <p:nvSpPr>
            <p:cNvPr id="94232" name="Text Box 24"/>
            <p:cNvSpPr txBox="1">
              <a:spLocks noChangeArrowheads="1"/>
            </p:cNvSpPr>
            <p:nvPr/>
          </p:nvSpPr>
          <p:spPr bwMode="auto">
            <a:xfrm>
              <a:off x="5562600" y="3773488"/>
              <a:ext cx="1081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awayTeam</a:t>
              </a:r>
            </a:p>
          </p:txBody>
        </p:sp>
        <p:cxnSp>
          <p:nvCxnSpPr>
            <p:cNvPr id="94233" name="AutoShape 25"/>
            <p:cNvCxnSpPr>
              <a:cxnSpLocks noChangeShapeType="1"/>
              <a:stCxn id="94217" idx="4"/>
              <a:endCxn id="94219" idx="0"/>
            </p:cNvCxnSpPr>
            <p:nvPr/>
          </p:nvCxnSpPr>
          <p:spPr bwMode="auto">
            <a:xfrm flipH="1">
              <a:off x="2720975" y="3143250"/>
              <a:ext cx="677863" cy="547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34" name="AutoShape 26"/>
            <p:cNvCxnSpPr>
              <a:cxnSpLocks noChangeShapeType="1"/>
              <a:stCxn id="94217" idx="6"/>
              <a:endCxn id="94215" idx="5"/>
            </p:cNvCxnSpPr>
            <p:nvPr/>
          </p:nvCxnSpPr>
          <p:spPr bwMode="auto">
            <a:xfrm>
              <a:off x="3455988" y="3089275"/>
              <a:ext cx="1905000" cy="585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5" name="Text Box 27"/>
            <p:cNvSpPr txBox="1">
              <a:spLocks noChangeArrowheads="1"/>
            </p:cNvSpPr>
            <p:nvPr/>
          </p:nvSpPr>
          <p:spPr bwMode="auto">
            <a:xfrm rot="1023188">
              <a:off x="3713163" y="2865438"/>
              <a:ext cx="10620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MemberOf</a:t>
              </a: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 rot="-2165104">
              <a:off x="2170113" y="3162300"/>
              <a:ext cx="852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agentOf</a:t>
              </a:r>
            </a:p>
          </p:txBody>
        </p:sp>
        <p:cxnSp>
          <p:nvCxnSpPr>
            <p:cNvPr id="94237" name="AutoShape 29"/>
            <p:cNvCxnSpPr>
              <a:cxnSpLocks noChangeShapeType="1"/>
              <a:stCxn id="94215" idx="4"/>
              <a:endCxn id="94221" idx="3"/>
            </p:cNvCxnSpPr>
            <p:nvPr/>
          </p:nvCxnSpPr>
          <p:spPr bwMode="auto">
            <a:xfrm rot="5400000">
              <a:off x="3769519" y="4055269"/>
              <a:ext cx="1914525" cy="11858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 rot="-3444445">
              <a:off x="4539456" y="4666457"/>
              <a:ext cx="13160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winningTeam</a:t>
              </a:r>
            </a:p>
          </p:txBody>
        </p:sp>
        <p:sp>
          <p:nvSpPr>
            <p:cNvPr id="94239" name="Text Box 31"/>
            <p:cNvSpPr txBox="1">
              <a:spLocks noChangeArrowheads="1"/>
            </p:cNvSpPr>
            <p:nvPr/>
          </p:nvSpPr>
          <p:spPr bwMode="auto">
            <a:xfrm rot="-3469380">
              <a:off x="3746500" y="4318000"/>
              <a:ext cx="1276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r" rtl="1"/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loosingTeam</a:t>
              </a:r>
            </a:p>
          </p:txBody>
        </p:sp>
        <p:cxnSp>
          <p:nvCxnSpPr>
            <p:cNvPr id="94240" name="AutoShape 32"/>
            <p:cNvCxnSpPr>
              <a:cxnSpLocks noChangeShapeType="1"/>
              <a:stCxn id="94219" idx="2"/>
              <a:endCxn id="94224" idx="7"/>
            </p:cNvCxnSpPr>
            <p:nvPr/>
          </p:nvCxnSpPr>
          <p:spPr bwMode="auto">
            <a:xfrm>
              <a:off x="2720975" y="3800475"/>
              <a:ext cx="265113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2208213" y="4587875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hasProperty</a:t>
              </a:r>
            </a:p>
          </p:txBody>
        </p:sp>
        <p:cxnSp>
          <p:nvCxnSpPr>
            <p:cNvPr id="94242" name="AutoShape 34"/>
            <p:cNvCxnSpPr>
              <a:cxnSpLocks noChangeShapeType="1"/>
              <a:stCxn id="94227" idx="1"/>
              <a:endCxn id="94224" idx="5"/>
            </p:cNvCxnSpPr>
            <p:nvPr/>
          </p:nvCxnSpPr>
          <p:spPr bwMode="auto">
            <a:xfrm flipH="1" flipV="1">
              <a:off x="2986088" y="4441825"/>
              <a:ext cx="582612" cy="396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43" name="AutoShape 35"/>
            <p:cNvCxnSpPr>
              <a:cxnSpLocks noChangeShapeType="1"/>
              <a:stCxn id="94221" idx="2"/>
              <a:endCxn id="94222" idx="2"/>
            </p:cNvCxnSpPr>
            <p:nvPr/>
          </p:nvCxnSpPr>
          <p:spPr bwMode="auto">
            <a:xfrm rot="16200000" flipH="1">
              <a:off x="4590257" y="5145881"/>
              <a:ext cx="274638" cy="1298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4" name="Text Box 36"/>
            <p:cNvSpPr txBox="1">
              <a:spLocks noChangeArrowheads="1"/>
            </p:cNvSpPr>
            <p:nvPr/>
          </p:nvSpPr>
          <p:spPr bwMode="auto">
            <a:xfrm>
              <a:off x="1647825" y="3870325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hasProperty</a:t>
              </a:r>
            </a:p>
          </p:txBody>
        </p:sp>
        <p:cxnSp>
          <p:nvCxnSpPr>
            <p:cNvPr id="94245" name="AutoShape 37"/>
            <p:cNvCxnSpPr>
              <a:cxnSpLocks noChangeShapeType="1"/>
              <a:stCxn id="94217" idx="4"/>
              <a:endCxn id="94227" idx="0"/>
            </p:cNvCxnSpPr>
            <p:nvPr/>
          </p:nvCxnSpPr>
          <p:spPr bwMode="auto">
            <a:xfrm>
              <a:off x="3398838" y="3143250"/>
              <a:ext cx="227012" cy="164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6" name="Text Box 38"/>
            <p:cNvSpPr txBox="1">
              <a:spLocks noChangeArrowheads="1"/>
            </p:cNvSpPr>
            <p:nvPr/>
          </p:nvSpPr>
          <p:spPr bwMode="auto">
            <a:xfrm rot="4966541">
              <a:off x="3194844" y="3721894"/>
              <a:ext cx="852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agentOf</a:t>
              </a:r>
            </a:p>
          </p:txBody>
        </p:sp>
        <p:sp>
          <p:nvSpPr>
            <p:cNvPr id="94247" name="Freeform 39"/>
            <p:cNvSpPr>
              <a:spLocks/>
            </p:cNvSpPr>
            <p:nvPr/>
          </p:nvSpPr>
          <p:spPr bwMode="auto">
            <a:xfrm>
              <a:off x="4030663" y="5653088"/>
              <a:ext cx="1370012" cy="682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240"/>
                </a:cxn>
                <a:cxn ang="0">
                  <a:pos x="516" y="129"/>
                </a:cxn>
              </a:cxnLst>
              <a:rect l="0" t="0" r="r" b="b"/>
              <a:pathLst>
                <a:path w="516" h="261">
                  <a:moveTo>
                    <a:pt x="0" y="0"/>
                  </a:moveTo>
                  <a:cubicBezTo>
                    <a:pt x="27" y="108"/>
                    <a:pt x="50" y="219"/>
                    <a:pt x="136" y="240"/>
                  </a:cubicBezTo>
                  <a:cubicBezTo>
                    <a:pt x="222" y="261"/>
                    <a:pt x="437" y="152"/>
                    <a:pt x="516" y="1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4022725" y="6224588"/>
              <a:ext cx="1346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winningScore</a:t>
              </a:r>
            </a:p>
          </p:txBody>
        </p:sp>
        <p:sp>
          <p:nvSpPr>
            <p:cNvPr id="94249" name="Text Box 41"/>
            <p:cNvSpPr txBox="1">
              <a:spLocks noChangeArrowheads="1"/>
            </p:cNvSpPr>
            <p:nvPr/>
          </p:nvSpPr>
          <p:spPr bwMode="auto">
            <a:xfrm>
              <a:off x="4130675" y="5564188"/>
              <a:ext cx="1306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loosingScore</a:t>
              </a:r>
            </a:p>
          </p:txBody>
        </p:sp>
        <p:sp>
          <p:nvSpPr>
            <p:cNvPr id="94250" name="Freeform 42"/>
            <p:cNvSpPr>
              <a:spLocks/>
            </p:cNvSpPr>
            <p:nvPr/>
          </p:nvSpPr>
          <p:spPr bwMode="auto">
            <a:xfrm>
              <a:off x="4078288" y="3679825"/>
              <a:ext cx="1201737" cy="1871663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198" y="295"/>
                </a:cxn>
                <a:cxn ang="0">
                  <a:pos x="0" y="715"/>
                </a:cxn>
              </a:cxnLst>
              <a:rect l="0" t="0" r="r" b="b"/>
              <a:pathLst>
                <a:path w="453" h="715">
                  <a:moveTo>
                    <a:pt x="453" y="0"/>
                  </a:moveTo>
                  <a:cubicBezTo>
                    <a:pt x="411" y="49"/>
                    <a:pt x="273" y="176"/>
                    <a:pt x="198" y="295"/>
                  </a:cubicBezTo>
                  <a:cubicBezTo>
                    <a:pt x="123" y="414"/>
                    <a:pt x="41" y="627"/>
                    <a:pt x="0" y="71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6629400" y="419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Ontology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Control the variable of knowledge</a:t>
            </a:r>
            <a:endParaRPr lang="en-U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05000"/>
            <a:ext cx="7632848" cy="440432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ability </a:t>
            </a:r>
            <a:r>
              <a:rPr lang="en-US" sz="2400" dirty="0" smtClean="0"/>
              <a:t>of </a:t>
            </a:r>
            <a:r>
              <a:rPr lang="en-US" sz="2400" b="1" dirty="0" smtClean="0"/>
              <a:t>making inferences </a:t>
            </a:r>
            <a:r>
              <a:rPr lang="en-US" sz="2400" dirty="0"/>
              <a:t>about texts is correlated </a:t>
            </a: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b="1" dirty="0"/>
              <a:t>amount of knowledge </a:t>
            </a:r>
            <a:r>
              <a:rPr lang="en-US" sz="2400" dirty="0" smtClean="0"/>
              <a:t>considered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variable </a:t>
            </a:r>
            <a:r>
              <a:rPr lang="en-US" sz="2400" dirty="0" smtClean="0"/>
              <a:t>has to be taken </a:t>
            </a:r>
            <a:r>
              <a:rPr lang="en-US" sz="2400" dirty="0"/>
              <a:t>into account during </a:t>
            </a:r>
            <a:r>
              <a:rPr lang="en-US" sz="2400" dirty="0" smtClean="0"/>
              <a:t>evaluation</a:t>
            </a:r>
          </a:p>
          <a:p>
            <a:endParaRPr lang="en-US" sz="2400" dirty="0" smtClean="0"/>
          </a:p>
          <a:p>
            <a:r>
              <a:rPr lang="en-US" sz="2400" dirty="0" smtClean="0"/>
              <a:t>Otherwise  it is </a:t>
            </a:r>
            <a:r>
              <a:rPr lang="en-US" sz="2400" dirty="0"/>
              <a:t>very difficult to compare </a:t>
            </a:r>
            <a:r>
              <a:rPr lang="en-US" sz="2400" dirty="0" smtClean="0"/>
              <a:t>methods</a:t>
            </a:r>
          </a:p>
          <a:p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to control the variable of knowledge in a reading task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04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knowledge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476328"/>
          </a:xfrm>
        </p:spPr>
        <p:txBody>
          <a:bodyPr/>
          <a:lstStyle/>
          <a:p>
            <a:r>
              <a:rPr lang="en-US" sz="2400" dirty="0" smtClean="0"/>
              <a:t>Text Collection</a:t>
            </a:r>
          </a:p>
          <a:p>
            <a:pPr lvl="1"/>
            <a:r>
              <a:rPr lang="en-US" sz="2000" dirty="0" smtClean="0"/>
              <a:t>Big and diverse enough to acquire required knowledge</a:t>
            </a:r>
          </a:p>
          <a:p>
            <a:pPr lvl="2"/>
            <a:r>
              <a:rPr lang="en-US" sz="1600" dirty="0" smtClean="0"/>
              <a:t>Impossible for all possible topics</a:t>
            </a:r>
          </a:p>
          <a:p>
            <a:pPr lvl="1"/>
            <a:r>
              <a:rPr lang="en-US" sz="2000" dirty="0" smtClean="0"/>
              <a:t>Define a scalable strategy: topic by topic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Several topics</a:t>
            </a:r>
          </a:p>
          <a:p>
            <a:pPr lvl="1"/>
            <a:r>
              <a:rPr lang="en-US" sz="2000" dirty="0" smtClean="0"/>
              <a:t>Narrow </a:t>
            </a:r>
            <a:r>
              <a:rPr lang="en-US" sz="2000" dirty="0"/>
              <a:t>enough to limit </a:t>
            </a:r>
            <a:r>
              <a:rPr lang="en-US" sz="2000" dirty="0" smtClean="0"/>
              <a:t>knowledge needed </a:t>
            </a:r>
            <a:r>
              <a:rPr lang="en-US" sz="2000" dirty="0" smtClean="0">
                <a:solidFill>
                  <a:schemeClr val="accent2"/>
                </a:solidFill>
              </a:rPr>
              <a:t>(e.g. Petroleum industry, European </a:t>
            </a:r>
            <a:r>
              <a:rPr lang="en-US" sz="2000" dirty="0">
                <a:solidFill>
                  <a:schemeClr val="accent2"/>
                </a:solidFill>
              </a:rPr>
              <a:t>Football </a:t>
            </a:r>
            <a:r>
              <a:rPr lang="en-US" sz="2000" dirty="0" smtClean="0">
                <a:solidFill>
                  <a:schemeClr val="accent2"/>
                </a:solidFill>
              </a:rPr>
              <a:t>League, Disarmament </a:t>
            </a:r>
            <a:r>
              <a:rPr lang="en-US" sz="2000" dirty="0">
                <a:solidFill>
                  <a:schemeClr val="accent2"/>
                </a:solidFill>
              </a:rPr>
              <a:t>of the Irish Republican </a:t>
            </a:r>
            <a:r>
              <a:rPr lang="en-US" sz="2000" dirty="0" smtClean="0">
                <a:solidFill>
                  <a:schemeClr val="accent2"/>
                </a:solidFill>
              </a:rPr>
              <a:t>Army, etc.)</a:t>
            </a:r>
          </a:p>
          <a:p>
            <a:pPr lvl="1"/>
            <a:r>
              <a:rPr lang="en-US" sz="2000" dirty="0" smtClean="0"/>
              <a:t>Reference collection per </a:t>
            </a:r>
            <a:r>
              <a:rPr lang="en-US" sz="2000" dirty="0"/>
              <a:t>topic (10,000-50,000 docs.)</a:t>
            </a:r>
          </a:p>
          <a:p>
            <a:pPr lvl="2"/>
            <a:r>
              <a:rPr lang="en-US" sz="1600" dirty="0"/>
              <a:t>Documents defining concepts about the topic (e.g. </a:t>
            </a:r>
            <a:r>
              <a:rPr lang="en-US" sz="1600" dirty="0" err="1"/>
              <a:t>wikipedia</a:t>
            </a:r>
            <a:r>
              <a:rPr lang="en-US" sz="1600" dirty="0"/>
              <a:t>)</a:t>
            </a:r>
          </a:p>
          <a:p>
            <a:pPr lvl="2"/>
            <a:r>
              <a:rPr lang="en-US" sz="1600" dirty="0" smtClean="0"/>
              <a:t>News about the topic</a:t>
            </a:r>
            <a:endParaRPr lang="en-US" sz="1600" dirty="0"/>
          </a:p>
          <a:p>
            <a:pPr lvl="2"/>
            <a:r>
              <a:rPr lang="en-US" sz="1600" dirty="0"/>
              <a:t>Web pages, blogs, opinions</a:t>
            </a:r>
          </a:p>
        </p:txBody>
      </p:sp>
    </p:spTree>
    <p:extLst>
      <p:ext uri="{BB962C8B-B14F-4D97-AF65-F5344CB8AC3E}">
        <p14:creationId xmlns:p14="http://schemas.microsoft.com/office/powerpoint/2010/main" val="24471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r>
              <a:rPr lang="es-ES" dirty="0" smtClean="0"/>
              <a:t> (2011)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12 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tests</a:t>
            </a:r>
            <a:r>
              <a:rPr lang="es-ES" sz="2400" dirty="0" smtClean="0"/>
              <a:t> (4 </a:t>
            </a:r>
            <a:r>
              <a:rPr lang="es-ES" sz="2400" dirty="0" err="1" smtClean="0"/>
              <a:t>docs</a:t>
            </a:r>
            <a:r>
              <a:rPr lang="es-ES" sz="2400" dirty="0" smtClean="0"/>
              <a:t> per </a:t>
            </a:r>
            <a:r>
              <a:rPr lang="es-ES" sz="2400" dirty="0" err="1" smtClean="0"/>
              <a:t>topic</a:t>
            </a:r>
            <a:r>
              <a:rPr lang="es-ES" sz="2400" dirty="0" smtClean="0"/>
              <a:t>)</a:t>
            </a:r>
          </a:p>
          <a:p>
            <a:pPr>
              <a:buNone/>
            </a:pPr>
            <a:r>
              <a:rPr lang="es-ES" sz="2400" dirty="0" smtClean="0"/>
              <a:t>120 </a:t>
            </a:r>
            <a:r>
              <a:rPr lang="es-ES" sz="2400" dirty="0" err="1" smtClean="0"/>
              <a:t>questions</a:t>
            </a:r>
            <a:r>
              <a:rPr lang="es-ES" sz="2400" dirty="0" smtClean="0"/>
              <a:t> (10 </a:t>
            </a:r>
            <a:r>
              <a:rPr lang="es-ES" sz="2400" dirty="0" err="1" smtClean="0"/>
              <a:t>questions</a:t>
            </a:r>
            <a:r>
              <a:rPr lang="es-ES" sz="2400" dirty="0" smtClean="0"/>
              <a:t> per test)</a:t>
            </a:r>
          </a:p>
          <a:p>
            <a:pPr>
              <a:buNone/>
            </a:pPr>
            <a:r>
              <a:rPr lang="es-ES" sz="2400" dirty="0" smtClean="0"/>
              <a:t>600 </a:t>
            </a:r>
            <a:r>
              <a:rPr lang="es-ES" sz="2400" dirty="0" err="1" smtClean="0"/>
              <a:t>choices</a:t>
            </a:r>
            <a:r>
              <a:rPr lang="es-ES" sz="2400" dirty="0" smtClean="0"/>
              <a:t> (5 </a:t>
            </a:r>
            <a:r>
              <a:rPr lang="es-ES" sz="2400" dirty="0" err="1" smtClean="0"/>
              <a:t>options</a:t>
            </a:r>
            <a:r>
              <a:rPr lang="es-ES" sz="2400" dirty="0" smtClean="0"/>
              <a:t> per </a:t>
            </a:r>
            <a:r>
              <a:rPr lang="es-ES" sz="2400" dirty="0" err="1" smtClean="0"/>
              <a:t>question</a:t>
            </a:r>
            <a:r>
              <a:rPr lang="es-ES" sz="2400" dirty="0" smtClean="0"/>
              <a:t>)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err="1" smtClean="0"/>
              <a:t>Translated</a:t>
            </a:r>
            <a:r>
              <a:rPr lang="es-ES" sz="2400" dirty="0" smtClean="0"/>
              <a:t> </a:t>
            </a:r>
            <a:r>
              <a:rPr lang="es-ES" sz="2400" dirty="0" err="1" smtClean="0"/>
              <a:t>into</a:t>
            </a:r>
            <a:r>
              <a:rPr lang="es-ES" sz="2400" dirty="0" smtClean="0"/>
              <a:t> 5 </a:t>
            </a:r>
            <a:r>
              <a:rPr lang="es-ES" sz="2400" dirty="0" err="1" smtClean="0"/>
              <a:t>languages</a:t>
            </a:r>
            <a:r>
              <a:rPr lang="es-ES" sz="2400" dirty="0" smtClean="0"/>
              <a:t>:</a:t>
            </a:r>
          </a:p>
          <a:p>
            <a:pPr lvl="1">
              <a:buNone/>
            </a:pPr>
            <a:r>
              <a:rPr lang="es-ES" sz="2200" dirty="0" err="1" smtClean="0"/>
              <a:t>English</a:t>
            </a:r>
            <a:r>
              <a:rPr lang="es-ES" sz="2200" dirty="0" smtClean="0"/>
              <a:t>, </a:t>
            </a:r>
            <a:r>
              <a:rPr lang="es-ES" sz="2200" dirty="0" err="1" smtClean="0"/>
              <a:t>German</a:t>
            </a:r>
            <a:r>
              <a:rPr lang="es-ES" sz="2200" dirty="0" smtClean="0"/>
              <a:t>, </a:t>
            </a:r>
            <a:r>
              <a:rPr lang="es-ES" sz="2200" dirty="0" err="1" smtClean="0"/>
              <a:t>Spanish</a:t>
            </a:r>
            <a:r>
              <a:rPr lang="es-ES" sz="2200" dirty="0" smtClean="0"/>
              <a:t>, </a:t>
            </a:r>
            <a:r>
              <a:rPr lang="es-ES" sz="2200" dirty="0" err="1" smtClean="0"/>
              <a:t>Italian</a:t>
            </a:r>
            <a:r>
              <a:rPr lang="es-ES" sz="2200" dirty="0" smtClean="0"/>
              <a:t>, </a:t>
            </a:r>
            <a:r>
              <a:rPr lang="es-ES" sz="2200" dirty="0" err="1" smtClean="0"/>
              <a:t>Romanian</a:t>
            </a:r>
            <a:r>
              <a:rPr lang="es-ES" sz="2200" dirty="0" smtClean="0"/>
              <a:t> </a:t>
            </a:r>
          </a:p>
          <a:p>
            <a:pPr lvl="1">
              <a:buNone/>
            </a:pPr>
            <a:r>
              <a:rPr lang="es-ES" sz="2200" dirty="0" smtClean="0"/>
              <a:t>Plus  </a:t>
            </a:r>
            <a:r>
              <a:rPr lang="es-ES" sz="2200" b="1" dirty="0" err="1" smtClean="0"/>
              <a:t>Arabic</a:t>
            </a:r>
            <a:r>
              <a:rPr lang="es-ES" sz="2200" dirty="0" smtClean="0"/>
              <a:t> in 2012</a:t>
            </a:r>
          </a:p>
          <a:p>
            <a:pPr>
              <a:buNone/>
            </a:pPr>
            <a:endParaRPr lang="es-ES" sz="2400" dirty="0" smtClean="0"/>
          </a:p>
          <a:p>
            <a:pPr marL="514350" indent="-514350">
              <a:buNone/>
            </a:pPr>
            <a:r>
              <a:rPr lang="en-US" sz="2400" dirty="0" smtClean="0"/>
              <a:t>Questions are more difficult and realistic</a:t>
            </a:r>
          </a:p>
          <a:p>
            <a:pPr marL="514350" indent="-514350">
              <a:buNone/>
            </a:pPr>
            <a:r>
              <a:rPr lang="en-US" sz="2400" dirty="0" smtClean="0"/>
              <a:t>100% reusable test sets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tests</a:t>
            </a:r>
            <a:r>
              <a:rPr lang="es-ES" dirty="0" smtClean="0"/>
              <a:t> (2011)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pPr>
              <a:buNone/>
            </a:pPr>
            <a:r>
              <a:rPr lang="es-ES" sz="2400" dirty="0" smtClean="0"/>
              <a:t>44 </a:t>
            </a:r>
            <a:r>
              <a:rPr lang="es-ES" sz="2400" dirty="0" err="1" smtClean="0"/>
              <a:t>questions</a:t>
            </a:r>
            <a:r>
              <a:rPr lang="es-ES" sz="2400" dirty="0" smtClean="0"/>
              <a:t> </a:t>
            </a:r>
            <a:r>
              <a:rPr lang="es-ES" sz="2400" dirty="0" err="1" smtClean="0"/>
              <a:t>required</a:t>
            </a:r>
            <a:r>
              <a:rPr lang="es-ES" sz="2400" dirty="0" smtClean="0"/>
              <a:t> </a:t>
            </a:r>
            <a:r>
              <a:rPr lang="es-ES" sz="2400" dirty="0" err="1" smtClean="0"/>
              <a:t>background</a:t>
            </a:r>
            <a:r>
              <a:rPr lang="es-ES" sz="2400" dirty="0" smtClean="0"/>
              <a:t> </a:t>
            </a: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reference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collection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38 </a:t>
            </a:r>
            <a:r>
              <a:rPr lang="es-ES" sz="2400" dirty="0" err="1" smtClean="0"/>
              <a:t>required</a:t>
            </a:r>
            <a:r>
              <a:rPr lang="es-ES" sz="2400" dirty="0" smtClean="0"/>
              <a:t> combine </a:t>
            </a:r>
            <a:r>
              <a:rPr lang="es-ES" sz="2400" dirty="0" err="1" smtClean="0"/>
              <a:t>info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paragraphs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Textual </a:t>
            </a:r>
            <a:r>
              <a:rPr lang="es-ES" sz="2400" dirty="0" err="1" smtClean="0"/>
              <a:t>inferences</a:t>
            </a:r>
            <a:endParaRPr lang="es-ES" sz="2400" dirty="0" smtClean="0"/>
          </a:p>
          <a:p>
            <a:pPr lvl="1"/>
            <a:r>
              <a:rPr lang="es-ES" sz="2400" dirty="0" smtClean="0"/>
              <a:t>Lexical: </a:t>
            </a:r>
            <a:r>
              <a:rPr lang="es-ES" sz="2400" dirty="0" err="1" smtClean="0"/>
              <a:t>acronyms</a:t>
            </a:r>
            <a:r>
              <a:rPr lang="es-ES" sz="2400" dirty="0" smtClean="0"/>
              <a:t>, </a:t>
            </a:r>
            <a:r>
              <a:rPr lang="es-ES" sz="2400" dirty="0" err="1" smtClean="0"/>
              <a:t>synonyms</a:t>
            </a:r>
            <a:r>
              <a:rPr lang="es-ES" sz="2400" dirty="0" smtClean="0"/>
              <a:t>, </a:t>
            </a:r>
            <a:r>
              <a:rPr lang="es-ES" sz="2400" dirty="0" err="1" smtClean="0"/>
              <a:t>hypernyms</a:t>
            </a:r>
            <a:r>
              <a:rPr lang="es-ES" sz="2400" dirty="0" smtClean="0"/>
              <a:t>…</a:t>
            </a:r>
          </a:p>
          <a:p>
            <a:pPr lvl="1"/>
            <a:r>
              <a:rPr lang="es-ES" sz="2400" dirty="0" err="1" smtClean="0"/>
              <a:t>Syntactic</a:t>
            </a:r>
            <a:r>
              <a:rPr lang="es-ES" sz="2400" dirty="0" smtClean="0"/>
              <a:t>: </a:t>
            </a:r>
            <a:r>
              <a:rPr lang="es-ES" sz="2400" dirty="0" err="1" smtClean="0"/>
              <a:t>nominalizations</a:t>
            </a:r>
            <a:r>
              <a:rPr lang="es-ES" sz="2400" dirty="0" smtClean="0"/>
              <a:t>, </a:t>
            </a:r>
            <a:r>
              <a:rPr lang="es-ES" sz="2400" dirty="0" err="1" smtClean="0"/>
              <a:t>paraphrasing</a:t>
            </a:r>
            <a:r>
              <a:rPr lang="es-ES" sz="2400" dirty="0" smtClean="0"/>
              <a:t>…</a:t>
            </a:r>
          </a:p>
          <a:p>
            <a:pPr lvl="1"/>
            <a:r>
              <a:rPr lang="es-ES" sz="2400" dirty="0" err="1" smtClean="0"/>
              <a:t>Discourse</a:t>
            </a:r>
            <a:r>
              <a:rPr lang="es-ES" sz="2400" dirty="0" smtClean="0"/>
              <a:t>: </a:t>
            </a:r>
            <a:r>
              <a:rPr lang="es-ES" sz="2400" dirty="0" err="1" smtClean="0"/>
              <a:t>correference</a:t>
            </a:r>
            <a:r>
              <a:rPr lang="es-ES" sz="2400" dirty="0" smtClean="0"/>
              <a:t>, </a:t>
            </a:r>
            <a:r>
              <a:rPr lang="es-ES" sz="2400" dirty="0" err="1" smtClean="0"/>
              <a:t>ellipsis</a:t>
            </a:r>
            <a:r>
              <a:rPr lang="es-ES" sz="2400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800" dirty="0" smtClean="0"/>
              <a:t>QA </a:t>
            </a:r>
            <a:r>
              <a:rPr lang="es-ES" sz="2800" dirty="0" err="1" smtClean="0"/>
              <a:t>perspective</a:t>
            </a:r>
            <a:r>
              <a:rPr lang="es-ES" sz="2800" dirty="0" smtClean="0"/>
              <a:t> </a:t>
            </a:r>
            <a:r>
              <a:rPr lang="es-ES" sz="2800" dirty="0" err="1" smtClean="0"/>
              <a:t>evaluation</a:t>
            </a:r>
            <a:endParaRPr lang="es-ES" sz="2800" dirty="0" smtClean="0"/>
          </a:p>
          <a:p>
            <a:pPr lvl="1">
              <a:buNone/>
            </a:pPr>
            <a:r>
              <a:rPr lang="es-ES" sz="2400" dirty="0" smtClean="0"/>
              <a:t>c@1 </a:t>
            </a:r>
            <a:r>
              <a:rPr lang="es-ES" sz="2400" dirty="0" err="1" smtClean="0"/>
              <a:t>over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120 </a:t>
            </a:r>
            <a:r>
              <a:rPr lang="es-ES" sz="2400" dirty="0" err="1" smtClean="0"/>
              <a:t>questions</a:t>
            </a:r>
            <a:endParaRPr lang="es-ES" sz="2400" dirty="0" smtClean="0"/>
          </a:p>
          <a:p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Reading </a:t>
            </a:r>
            <a:r>
              <a:rPr lang="es-ES" sz="2800" dirty="0" err="1" smtClean="0"/>
              <a:t>perspective</a:t>
            </a:r>
            <a:r>
              <a:rPr lang="es-ES" sz="2800" dirty="0" smtClean="0"/>
              <a:t> </a:t>
            </a:r>
            <a:r>
              <a:rPr lang="es-ES" sz="2800" dirty="0" err="1" smtClean="0"/>
              <a:t>evaluation</a:t>
            </a:r>
            <a:endParaRPr lang="es-ES" sz="2800" dirty="0" smtClean="0"/>
          </a:p>
          <a:p>
            <a:pPr lvl="1">
              <a:buNone/>
            </a:pPr>
            <a:r>
              <a:rPr lang="es-ES" sz="2400" dirty="0" err="1" smtClean="0"/>
              <a:t>Aggregating</a:t>
            </a:r>
            <a:r>
              <a:rPr lang="es-ES" sz="2400" dirty="0" smtClean="0"/>
              <a:t>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test </a:t>
            </a:r>
            <a:r>
              <a:rPr lang="es-ES" sz="2400" dirty="0" err="1" smtClean="0"/>
              <a:t>by</a:t>
            </a:r>
            <a:r>
              <a:rPr lang="es-ES" sz="2400" dirty="0" smtClean="0"/>
              <a:t> test</a:t>
            </a:r>
            <a:endParaRPr lang="en-US" sz="2400" dirty="0"/>
          </a:p>
        </p:txBody>
      </p:sp>
      <p:graphicFrame>
        <p:nvGraphicFramePr>
          <p:cNvPr id="5" name="Group 103"/>
          <p:cNvGraphicFramePr>
            <a:graphicFrameLocks/>
          </p:cNvGraphicFramePr>
          <p:nvPr/>
        </p:nvGraphicFramePr>
        <p:xfrm>
          <a:off x="1043608" y="4725144"/>
          <a:ext cx="7704385" cy="1527551"/>
        </p:xfrm>
        <a:graphic>
          <a:graphicData uri="http://schemas.openxmlformats.org/drawingml/2006/table">
            <a:tbl>
              <a:tblPr/>
              <a:tblGrid>
                <a:gridCol w="1829813"/>
                <a:gridCol w="1678449"/>
                <a:gridCol w="1678449"/>
                <a:gridCol w="251767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Registered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groups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Participant groups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Submitted Runs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8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QA4MRE 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62 runs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QA4MRE 2012 Main Task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368480" cy="433231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Topics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AIDS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Music and Society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Climate Change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Alzheimer (</a:t>
            </a:r>
            <a:r>
              <a:rPr lang="en-US" dirty="0" err="1" smtClean="0"/>
              <a:t>divulgative</a:t>
            </a:r>
            <a:r>
              <a:rPr lang="en-US" dirty="0" smtClean="0"/>
              <a:t> sources: blogs, web, news, …)</a:t>
            </a:r>
          </a:p>
          <a:p>
            <a:pPr marL="514350" indent="-514350">
              <a:buNone/>
            </a:pPr>
            <a:r>
              <a:rPr lang="en-US" dirty="0" smtClean="0"/>
              <a:t>Languages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English, German, Spanish, Italian, Romanian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Arabic</a:t>
            </a:r>
          </a:p>
        </p:txBody>
      </p:sp>
      <p:sp>
        <p:nvSpPr>
          <p:cNvPr id="5" name="4 Explosión 1"/>
          <p:cNvSpPr/>
          <p:nvPr/>
        </p:nvSpPr>
        <p:spPr bwMode="auto">
          <a:xfrm>
            <a:off x="1259632" y="3789040"/>
            <a:ext cx="1224136" cy="648072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new</a:t>
            </a:r>
          </a:p>
        </p:txBody>
      </p:sp>
      <p:sp>
        <p:nvSpPr>
          <p:cNvPr id="6" name="5 Explosión 1"/>
          <p:cNvSpPr/>
          <p:nvPr/>
        </p:nvSpPr>
        <p:spPr bwMode="auto">
          <a:xfrm>
            <a:off x="1259632" y="5517232"/>
            <a:ext cx="1224136" cy="648072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new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QA4MRE 2012 Pilots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368480" cy="4260304"/>
          </a:xfrm>
        </p:spPr>
        <p:txBody>
          <a:bodyPr/>
          <a:lstStyle/>
          <a:p>
            <a:pPr marL="514350" indent="-514350"/>
            <a:r>
              <a:rPr lang="en-US" sz="2800" b="1" dirty="0" smtClean="0"/>
              <a:t>Modality and Negation</a:t>
            </a:r>
          </a:p>
          <a:p>
            <a:pPr marL="914400" lvl="1" indent="-514350"/>
            <a:r>
              <a:rPr lang="es-ES" sz="2400" dirty="0" err="1" smtClean="0"/>
              <a:t>Given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b="1" dirty="0" err="1" smtClean="0"/>
              <a:t>event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text</a:t>
            </a:r>
            <a:r>
              <a:rPr lang="es-ES" sz="2400" dirty="0" smtClean="0"/>
              <a:t> decide </a:t>
            </a:r>
            <a:r>
              <a:rPr lang="es-ES" sz="2400" dirty="0" err="1" smtClean="0"/>
              <a:t>whether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endParaRPr lang="en-US" sz="24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2000" b="1" dirty="0" smtClean="0"/>
              <a:t>Asserted</a:t>
            </a:r>
            <a:r>
              <a:rPr lang="en-US" sz="2000" dirty="0" smtClean="0"/>
              <a:t> (no negation and no speculation)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b="1" dirty="0" smtClean="0"/>
              <a:t>Negated</a:t>
            </a:r>
            <a:r>
              <a:rPr lang="en-US" sz="2000" dirty="0" smtClean="0"/>
              <a:t> (negation and no speculation)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b="1" dirty="0" smtClean="0"/>
              <a:t>Speculated</a:t>
            </a:r>
          </a:p>
          <a:p>
            <a:pPr marL="1314450" lvl="2" indent="-51435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/>
            <a:r>
              <a:rPr lang="en-US" sz="2400" dirty="0" smtClean="0"/>
              <a:t>Roadmap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 smtClean="0"/>
              <a:t>2012 as a separated pilot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 smtClean="0"/>
              <a:t>2013 integrate modality and negation in the main task tests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QA4MRE 2012 Pilots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pPr marL="342900" lvl="1" indent="-342900"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b="1" dirty="0" smtClean="0"/>
              <a:t>Biomedical domain</a:t>
            </a:r>
          </a:p>
          <a:p>
            <a:pPr marL="742950" lvl="2" indent="-342900"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dirty="0" smtClean="0"/>
              <a:t>Same setting than main but</a:t>
            </a:r>
          </a:p>
          <a:p>
            <a:pPr marL="742950" lvl="2" indent="-342900"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dirty="0" smtClean="0"/>
              <a:t>Scientific language (require domain adaptation)</a:t>
            </a:r>
          </a:p>
          <a:p>
            <a:pPr marL="742950" lvl="2" indent="-342900"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dirty="0" smtClean="0"/>
              <a:t>Focus </a:t>
            </a:r>
            <a:r>
              <a:rPr lang="en-US" dirty="0" smtClean="0"/>
              <a:t>on </a:t>
            </a:r>
            <a:r>
              <a:rPr lang="en-US" dirty="0" smtClean="0"/>
              <a:t>one disease: Alzheimer </a:t>
            </a:r>
            <a:r>
              <a:rPr lang="en-US" dirty="0" smtClean="0"/>
              <a:t>(~50,000 docs</a:t>
            </a:r>
            <a:r>
              <a:rPr lang="en-US" dirty="0" smtClean="0"/>
              <a:t>)</a:t>
            </a:r>
          </a:p>
          <a:p>
            <a:pPr marL="742950" lvl="2" indent="-342900">
              <a:buSzPct val="70000"/>
              <a:buFont typeface="Wingdings" pitchFamily="2" charset="2"/>
              <a:buChar char="¢"/>
            </a:pPr>
            <a:r>
              <a:rPr lang="en-US" dirty="0" smtClean="0"/>
              <a:t>Give participants the background collection already processed: </a:t>
            </a:r>
            <a:r>
              <a:rPr lang="en-US" dirty="0" err="1" smtClean="0"/>
              <a:t>Tok</a:t>
            </a:r>
            <a:r>
              <a:rPr lang="en-US" dirty="0" smtClean="0"/>
              <a:t>, </a:t>
            </a:r>
            <a:r>
              <a:rPr lang="en-US" dirty="0" err="1" smtClean="0"/>
              <a:t>Lem</a:t>
            </a:r>
            <a:r>
              <a:rPr lang="en-US" dirty="0" smtClean="0"/>
              <a:t>, POS, NER, Dependency parsing</a:t>
            </a:r>
          </a:p>
          <a:p>
            <a:pPr marL="742950" lvl="2" indent="-342900">
              <a:buSzPct val="70000"/>
              <a:buFont typeface="Wingdings" pitchFamily="2" charset="2"/>
              <a:buChar char="¢"/>
            </a:pPr>
            <a:r>
              <a:rPr lang="en-US" dirty="0" smtClean="0"/>
              <a:t>Development 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QA4MRE 2012 in summary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76436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Main task </a:t>
            </a:r>
          </a:p>
          <a:p>
            <a:pPr lvl="1"/>
            <a:r>
              <a:rPr lang="en-US" sz="2000" b="1" dirty="0" smtClean="0"/>
              <a:t>Multiple Choice Reading Comprehension tests</a:t>
            </a:r>
          </a:p>
          <a:p>
            <a:pPr lvl="1"/>
            <a:r>
              <a:rPr lang="en-US" sz="2000" dirty="0" smtClean="0"/>
              <a:t>Topics: AIDS, Music and Society, Climate Change, Alzheimer</a:t>
            </a:r>
          </a:p>
          <a:p>
            <a:pPr lvl="1"/>
            <a:r>
              <a:rPr lang="en-US" sz="2000" dirty="0" smtClean="0"/>
              <a:t>English, German, Spanish, Italian, Romanian, Arabic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Two pilots</a:t>
            </a:r>
          </a:p>
          <a:p>
            <a:pPr lvl="1"/>
            <a:r>
              <a:rPr lang="en-US" sz="2000" b="1" dirty="0" smtClean="0"/>
              <a:t>Modality and negation</a:t>
            </a:r>
          </a:p>
          <a:p>
            <a:pPr lvl="2"/>
            <a:r>
              <a:rPr lang="en-US" sz="1800" dirty="0" smtClean="0"/>
              <a:t>Asserted, negated, speculated</a:t>
            </a:r>
          </a:p>
          <a:p>
            <a:pPr lvl="1"/>
            <a:r>
              <a:rPr lang="en-US" sz="2000" b="1" dirty="0" smtClean="0"/>
              <a:t>Biomedical domain </a:t>
            </a:r>
            <a:r>
              <a:rPr lang="en-US" sz="2000" dirty="0" smtClean="0"/>
              <a:t>focus on Alzheimer disease</a:t>
            </a:r>
          </a:p>
          <a:p>
            <a:pPr lvl="2"/>
            <a:r>
              <a:rPr lang="en-US" sz="1800" dirty="0" smtClean="0"/>
              <a:t>Same format as the main task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27455"/>
              </p:ext>
            </p:extLst>
          </p:nvPr>
        </p:nvGraphicFramePr>
        <p:xfrm>
          <a:off x="1475656" y="2276872"/>
          <a:ext cx="684076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Guidelines and Samples of tests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February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Release of topics and reference corpora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April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 set release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June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Run submissions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June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Results to the participants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July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Submission of Notebook Papers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August - September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475656" y="5373216"/>
            <a:ext cx="5116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Web site: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://celct.fbk.eu/QA4MRE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 a Target Ontology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15200" cy="46482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Query 20011: </a:t>
            </a:r>
            <a:r>
              <a:rPr lang="en-US" sz="2000" b="1" dirty="0" smtClean="0"/>
              <a:t>Who killed less than 35 people in Kashmir?</a:t>
            </a:r>
          </a:p>
          <a:p>
            <a:pPr>
              <a:buNone/>
            </a:pPr>
            <a:endParaRPr lang="en-US" sz="1800" b="1" dirty="0" smtClean="0"/>
          </a:p>
          <a:p>
            <a:pPr lvl="1">
              <a:buNone/>
            </a:pPr>
            <a:r>
              <a:rPr lang="en-US" sz="1600" dirty="0" smtClean="0"/>
              <a:t>:-	'</a:t>
            </a:r>
            <a:r>
              <a:rPr lang="en-US" sz="1600" dirty="0" err="1" smtClean="0"/>
              <a:t>HumanAgent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V_y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killingHumanAgent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</a:t>
            </a:r>
            <a:r>
              <a:rPr lang="en-US" sz="1600" dirty="0" err="1" smtClean="0"/>
              <a:t>V_y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'</a:t>
            </a:r>
            <a:r>
              <a:rPr lang="en-US" sz="1600" dirty="0" err="1" smtClean="0"/>
              <a:t>HumanAgentKillingAPerson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personGroupKilled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'</a:t>
            </a:r>
            <a:r>
              <a:rPr lang="en-US" sz="1600" dirty="0" err="1" smtClean="0"/>
              <a:t>PersonGroup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'Count'(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value(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, 35),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numberOfMembersUpperBound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eventLocationGPE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'Kashmir').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572000"/>
          </a:xfrm>
        </p:spPr>
        <p:txBody>
          <a:bodyPr/>
          <a:lstStyle/>
          <a:p>
            <a:r>
              <a:rPr lang="en-US" sz="2800" dirty="0" smtClean="0"/>
              <a:t>Augment the local process with global, statistical inferences that leverage redundancy and coupling</a:t>
            </a:r>
          </a:p>
          <a:p>
            <a:pPr lvl="1"/>
            <a:r>
              <a:rPr lang="en-US" sz="2600" dirty="0" smtClean="0"/>
              <a:t>You can target to an ontology: Macro-reading</a:t>
            </a:r>
          </a:p>
          <a:p>
            <a:pPr lvl="1"/>
            <a:r>
              <a:rPr lang="en-US" sz="2600" dirty="0" smtClean="0"/>
              <a:t>Or explore the unsupervised</a:t>
            </a:r>
          </a:p>
          <a:p>
            <a:pPr lvl="1"/>
            <a:r>
              <a:rPr lang="en-US" sz="2600" dirty="0" smtClean="0"/>
              <a:t>Integrate this idea in your tools and applications -&gt; research</a:t>
            </a:r>
          </a:p>
          <a:p>
            <a:r>
              <a:rPr lang="en-US" sz="2800" dirty="0" smtClean="0"/>
              <a:t>Don’t forget to evaluate: QA4MRE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1219200" cy="457200"/>
          </a:xfrm>
          <a:prstGeom prst="rect">
            <a:avLst/>
          </a:prstGeom>
        </p:spPr>
        <p:txBody>
          <a:bodyPr/>
          <a:lstStyle/>
          <a:p>
            <a:fld id="{472C0B81-B3DE-4FD6-9643-77F0B8CBDB74}" type="slidenum">
              <a:rPr lang="es-ES" smtClean="0"/>
              <a:pPr/>
              <a:t>121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Target Ontology </a:t>
            </a:r>
            <a:r>
              <a:rPr lang="en-US" sz="2400" dirty="0" smtClean="0"/>
              <a:t>is oriented to express the QA language</a:t>
            </a:r>
          </a:p>
          <a:p>
            <a:r>
              <a:rPr lang="en-US" sz="2400" dirty="0" smtClean="0"/>
              <a:t>An extension is needed to enable reasoning: </a:t>
            </a:r>
            <a:r>
              <a:rPr lang="en-US" sz="2400" b="1" dirty="0" smtClean="0"/>
              <a:t>Reasoning Ontology</a:t>
            </a:r>
          </a:p>
          <a:p>
            <a:r>
              <a:rPr lang="en-US" sz="2400" dirty="0" smtClean="0"/>
              <a:t>Both are far from text</a:t>
            </a:r>
          </a:p>
          <a:p>
            <a:r>
              <a:rPr lang="en-US" sz="2400" dirty="0" smtClean="0"/>
              <a:t>We need several levels of intermediate representations</a:t>
            </a:r>
          </a:p>
          <a:p>
            <a:r>
              <a:rPr lang="en-US" sz="2400" dirty="0" smtClean="0"/>
              <a:t>And mappings between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190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467600" cy="1527175"/>
          </a:xfrm>
        </p:spPr>
        <p:txBody>
          <a:bodyPr/>
          <a:lstStyle/>
          <a:p>
            <a:r>
              <a:rPr lang="en-US" sz="3600" dirty="0" smtClean="0"/>
              <a:t>Mapping between representations</a:t>
            </a:r>
            <a:endParaRPr lang="en-US" sz="36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457200" y="2590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667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6096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85800" y="2819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19600" y="2971800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 Representation</a:t>
            </a:r>
          </a:p>
        </p:txBody>
      </p:sp>
      <p:sp>
        <p:nvSpPr>
          <p:cNvPr id="32" name="Isosceles Triangle 31"/>
          <p:cNvSpPr/>
          <p:nvPr/>
        </p:nvSpPr>
        <p:spPr bwMode="auto">
          <a:xfrm>
            <a:off x="4038600" y="35814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95400" y="2971800"/>
            <a:ext cx="3124200" cy="1905000"/>
            <a:chOff x="1295400" y="2971800"/>
            <a:chExt cx="3124200" cy="1905000"/>
          </a:xfrm>
        </p:grpSpPr>
        <p:sp>
          <p:nvSpPr>
            <p:cNvPr id="56" name="Isosceles Triangle 55"/>
            <p:cNvSpPr/>
            <p:nvPr/>
          </p:nvSpPr>
          <p:spPr bwMode="auto">
            <a:xfrm>
              <a:off x="1676400" y="3581400"/>
              <a:ext cx="2514600" cy="1295400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latin typeface="Candara" pitchFamily="34" charset="0"/>
                </a:rPr>
                <a:t>R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eading Ontology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57400" y="29718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Reading Representation</a:t>
              </a:r>
            </a:p>
          </p:txBody>
        </p: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 bwMode="auto">
            <a:xfrm>
              <a:off x="1295400" y="3276600"/>
              <a:ext cx="7620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stCxn id="9" idx="3"/>
              <a:endCxn id="17" idx="1"/>
            </p:cNvCxnSpPr>
            <p:nvPr/>
          </p:nvCxnSpPr>
          <p:spPr bwMode="auto">
            <a:xfrm>
              <a:off x="3810000" y="32766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25" name="Straight Arrow Connector 24"/>
          <p:cNvCxnSpPr>
            <a:stCxn id="17" idx="3"/>
            <a:endCxn id="23" idx="1"/>
          </p:cNvCxnSpPr>
          <p:nvPr/>
        </p:nvCxnSpPr>
        <p:spPr bwMode="auto">
          <a:xfrm>
            <a:off x="6172200" y="32766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324600" y="2971800"/>
            <a:ext cx="2514600" cy="2819400"/>
            <a:chOff x="6324600" y="2971800"/>
            <a:chExt cx="2514600" cy="2819400"/>
          </a:xfrm>
        </p:grpSpPr>
        <p:sp>
          <p:nvSpPr>
            <p:cNvPr id="16" name="Isosceles Triangle 15"/>
            <p:cNvSpPr/>
            <p:nvPr/>
          </p:nvSpPr>
          <p:spPr bwMode="auto">
            <a:xfrm>
              <a:off x="6324600" y="3581400"/>
              <a:ext cx="2514600" cy="12954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Target Ontology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705600" y="29718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QA Representation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81800" y="5181600"/>
              <a:ext cx="1752600" cy="6096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Domain dependent</a:t>
              </a: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2819400" y="5562600"/>
            <a:ext cx="25146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Domain dependent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819400" y="4953000"/>
            <a:ext cx="25146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Domain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3 Flecha derecha"/>
          <p:cNvSpPr/>
          <p:nvPr/>
        </p:nvSpPr>
        <p:spPr bwMode="auto">
          <a:xfrm>
            <a:off x="533400" y="23622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 bwMode="auto">
          <a:xfrm>
            <a:off x="6477794" y="4267419"/>
            <a:ext cx="2514600" cy="1295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56" name="Isosceles Triangle 55"/>
          <p:cNvSpPr/>
          <p:nvPr/>
        </p:nvSpPr>
        <p:spPr bwMode="auto">
          <a:xfrm>
            <a:off x="1829594" y="4267419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eading Ontology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394" y="342921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Machine v.1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381794" y="2210019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457994" y="2286219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534194" y="2362419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10394" y="2438619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10594" y="3657819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Representation</a:t>
            </a:r>
          </a:p>
        </p:txBody>
      </p:sp>
      <p:cxnSp>
        <p:nvCxnSpPr>
          <p:cNvPr id="14" name="Straight Arrow Connector 13"/>
          <p:cNvCxnSpPr>
            <a:stCxn id="8" idx="3"/>
            <a:endCxn id="21" idx="2"/>
          </p:cNvCxnSpPr>
          <p:nvPr/>
        </p:nvCxnSpPr>
        <p:spPr bwMode="auto">
          <a:xfrm>
            <a:off x="1219994" y="2895819"/>
            <a:ext cx="457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572794" y="3657819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 Representation</a:t>
            </a:r>
          </a:p>
        </p:txBody>
      </p:sp>
      <p:sp>
        <p:nvSpPr>
          <p:cNvPr id="32" name="Isosceles Triangle 31"/>
          <p:cNvSpPr/>
          <p:nvPr/>
        </p:nvSpPr>
        <p:spPr bwMode="auto">
          <a:xfrm>
            <a:off x="4191794" y="4267419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858794" y="3657819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QA Representation</a:t>
            </a:r>
          </a:p>
        </p:txBody>
      </p:sp>
      <p:cxnSp>
        <p:nvCxnSpPr>
          <p:cNvPr id="24" name="Straight Arrow Connector 23"/>
          <p:cNvCxnSpPr>
            <a:stCxn id="9" idx="3"/>
            <a:endCxn id="17" idx="1"/>
          </p:cNvCxnSpPr>
          <p:nvPr/>
        </p:nvCxnSpPr>
        <p:spPr bwMode="auto">
          <a:xfrm>
            <a:off x="3963194" y="3962619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7" idx="3"/>
            <a:endCxn id="23" idx="1"/>
          </p:cNvCxnSpPr>
          <p:nvPr/>
        </p:nvCxnSpPr>
        <p:spPr bwMode="auto">
          <a:xfrm>
            <a:off x="6325394" y="3962619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677194" y="2438619"/>
            <a:ext cx="2819400" cy="914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Information Extraction</a:t>
            </a:r>
            <a:endParaRPr lang="en-US" sz="20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21" idx="4"/>
            <a:endCxn id="9" idx="0"/>
          </p:cNvCxnSpPr>
          <p:nvPr/>
        </p:nvCxnSpPr>
        <p:spPr bwMode="auto">
          <a:xfrm rot="5400000">
            <a:off x="2934494" y="3505419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ounded Rectangular Callout 28"/>
          <p:cNvSpPr/>
          <p:nvPr/>
        </p:nvSpPr>
        <p:spPr bwMode="auto">
          <a:xfrm>
            <a:off x="229394" y="4648418"/>
            <a:ext cx="1447800" cy="1599981"/>
          </a:xfrm>
          <a:prstGeom prst="wedgeRoundRectCallout">
            <a:avLst>
              <a:gd name="adj1" fmla="val 102169"/>
              <a:gd name="adj2" fmla="val -26502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Categories and 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used by the IE engine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572794" y="2590800"/>
            <a:ext cx="3581400" cy="68602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Candara" pitchFamily="34" charset="0"/>
              </a:rPr>
              <a:t>Supervised Learning</a:t>
            </a:r>
          </a:p>
        </p:txBody>
      </p:sp>
      <p:cxnSp>
        <p:nvCxnSpPr>
          <p:cNvPr id="30" name="Straight Arrow Connector 24"/>
          <p:cNvCxnSpPr>
            <a:stCxn id="17" idx="3"/>
            <a:endCxn id="23" idx="1"/>
          </p:cNvCxnSpPr>
          <p:nvPr/>
        </p:nvCxnSpPr>
        <p:spPr bwMode="auto">
          <a:xfrm>
            <a:off x="6325394" y="3962619"/>
            <a:ext cx="5334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Straight Arrow Connector 24"/>
          <p:cNvCxnSpPr>
            <a:stCxn id="9" idx="3"/>
            <a:endCxn id="17" idx="1"/>
          </p:cNvCxnSpPr>
          <p:nvPr/>
        </p:nvCxnSpPr>
        <p:spPr bwMode="auto">
          <a:xfrm>
            <a:off x="3963194" y="3962619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s-ES" sz="4000" dirty="0" err="1" smtClean="0"/>
              <a:t>Supervised</a:t>
            </a:r>
            <a:r>
              <a:rPr lang="es-ES" sz="4000" dirty="0" smtClean="0"/>
              <a:t> IE</a:t>
            </a:r>
            <a:endParaRPr lang="en-US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err="1" smtClean="0"/>
              <a:t>Learn</a:t>
            </a:r>
            <a:r>
              <a:rPr lang="es-ES" sz="2800" dirty="0" smtClean="0"/>
              <a:t> a </a:t>
            </a:r>
            <a:r>
              <a:rPr lang="es-ES" sz="2800" dirty="0" err="1" smtClean="0"/>
              <a:t>direct</a:t>
            </a:r>
            <a:r>
              <a:rPr lang="es-ES" sz="2800" dirty="0" smtClean="0"/>
              <a:t> </a:t>
            </a:r>
            <a:r>
              <a:rPr lang="es-ES" sz="2800" dirty="0" err="1" smtClean="0"/>
              <a:t>mapping</a:t>
            </a:r>
            <a:r>
              <a:rPr lang="es-ES" sz="2800" dirty="0" smtClean="0"/>
              <a:t> </a:t>
            </a:r>
            <a:r>
              <a:rPr lang="es-ES" sz="2800" dirty="0" err="1" smtClean="0"/>
              <a:t>between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text</a:t>
            </a:r>
            <a:r>
              <a:rPr lang="es-ES" sz="2800" dirty="0" smtClean="0"/>
              <a:t> 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ontology</a:t>
            </a:r>
            <a:endParaRPr lang="es-ES" sz="2800" dirty="0" smtClean="0"/>
          </a:p>
          <a:p>
            <a:pPr lvl="2"/>
            <a:r>
              <a:rPr lang="es-ES" sz="2000" dirty="0" err="1" smtClean="0"/>
              <a:t>Categories</a:t>
            </a:r>
            <a:r>
              <a:rPr lang="es-ES" sz="2000" dirty="0" smtClean="0"/>
              <a:t>/</a:t>
            </a:r>
            <a:r>
              <a:rPr lang="es-ES" sz="2000" dirty="0" err="1" smtClean="0"/>
              <a:t>classes</a:t>
            </a:r>
            <a:r>
              <a:rPr lang="es-ES" sz="2000" dirty="0" smtClean="0"/>
              <a:t>, </a:t>
            </a:r>
            <a:r>
              <a:rPr lang="es-ES" sz="2000" dirty="0" err="1" smtClean="0"/>
              <a:t>instances</a:t>
            </a:r>
            <a:endParaRPr lang="es-ES" sz="2000" dirty="0" smtClean="0"/>
          </a:p>
          <a:p>
            <a:pPr lvl="2"/>
            <a:r>
              <a:rPr lang="es-ES" sz="2000" dirty="0" err="1" smtClean="0"/>
              <a:t>Relations</a:t>
            </a:r>
            <a:endParaRPr lang="es-ES" sz="2000" dirty="0" smtClean="0"/>
          </a:p>
          <a:p>
            <a:r>
              <a:rPr lang="es-ES" sz="2800" dirty="0" err="1" smtClean="0"/>
              <a:t>Need</a:t>
            </a:r>
            <a:r>
              <a:rPr lang="es-ES" sz="2800" dirty="0" smtClean="0"/>
              <a:t> of </a:t>
            </a:r>
            <a:r>
              <a:rPr lang="es-ES" sz="2800" dirty="0" err="1" smtClean="0"/>
              <a:t>many</a:t>
            </a:r>
            <a:r>
              <a:rPr lang="es-ES" sz="2800" dirty="0" smtClean="0"/>
              <a:t> </a:t>
            </a:r>
            <a:r>
              <a:rPr lang="es-ES" sz="2800" dirty="0" err="1" smtClean="0"/>
              <a:t>annotated</a:t>
            </a:r>
            <a:r>
              <a:rPr lang="es-ES" sz="2800" dirty="0" smtClean="0"/>
              <a:t> </a:t>
            </a:r>
            <a:r>
              <a:rPr lang="es-ES" sz="2800" dirty="0" err="1" smtClean="0"/>
              <a:t>examples</a:t>
            </a:r>
            <a:endParaRPr lang="es-ES" sz="2800" dirty="0" smtClean="0"/>
          </a:p>
          <a:p>
            <a:pPr lvl="2"/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each</a:t>
            </a:r>
            <a:r>
              <a:rPr lang="es-ES" sz="2000" dirty="0" smtClean="0"/>
              <a:t> </a:t>
            </a:r>
            <a:r>
              <a:rPr lang="es-ES" sz="2000" dirty="0" err="1" smtClean="0"/>
              <a:t>category</a:t>
            </a:r>
            <a:r>
              <a:rPr lang="es-ES" sz="2000" dirty="0" smtClean="0"/>
              <a:t>, </a:t>
            </a:r>
            <a:r>
              <a:rPr lang="es-ES" sz="2000" dirty="0" err="1" smtClean="0"/>
              <a:t>relation</a:t>
            </a:r>
            <a:endParaRPr lang="es-ES" sz="2000" dirty="0" smtClean="0"/>
          </a:p>
          <a:p>
            <a:pPr lvl="2"/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each</a:t>
            </a:r>
            <a:r>
              <a:rPr lang="es-ES" sz="2000" dirty="0" smtClean="0"/>
              <a:t> </a:t>
            </a:r>
            <a:r>
              <a:rPr lang="es-ES" sz="2000" dirty="0" err="1" smtClean="0"/>
              <a:t>domain</a:t>
            </a:r>
            <a:endParaRPr lang="es-ES" sz="2000" dirty="0" smtClean="0"/>
          </a:p>
          <a:p>
            <a:r>
              <a:rPr lang="es-ES" sz="2800" dirty="0" err="1" smtClean="0"/>
              <a:t>Speed</a:t>
            </a:r>
            <a:r>
              <a:rPr lang="es-ES" sz="2800" dirty="0" smtClean="0"/>
              <a:t> up </a:t>
            </a:r>
            <a:r>
              <a:rPr lang="es-ES" sz="2800" dirty="0" err="1" smtClean="0"/>
              <a:t>annotation</a:t>
            </a:r>
            <a:endParaRPr lang="es-ES" sz="2800" dirty="0" smtClean="0"/>
          </a:p>
          <a:p>
            <a:pPr lvl="2"/>
            <a:r>
              <a:rPr lang="es-ES" sz="2200" dirty="0" smtClean="0"/>
              <a:t>Active </a:t>
            </a:r>
            <a:r>
              <a:rPr lang="es-ES" sz="2200" dirty="0" err="1"/>
              <a:t>Learning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21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good enough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05000"/>
            <a:ext cx="7239000" cy="4572000"/>
          </a:xfrm>
        </p:spPr>
        <p:txBody>
          <a:bodyPr/>
          <a:lstStyle/>
          <a:p>
            <a:r>
              <a:rPr lang="en-US" sz="2000" dirty="0" smtClean="0"/>
              <a:t>Conjunctive queries</a:t>
            </a:r>
          </a:p>
          <a:p>
            <a:r>
              <a:rPr lang="en-US" sz="2000" dirty="0" smtClean="0"/>
              <a:t>Query performance is product of IE performance for each entity and relation in the query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Will the Reasoning Machine recover from that?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2971800"/>
          <a:ext cx="6019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2"/>
                <a:gridCol w="5439578"/>
              </a:tblGrid>
              <a:tr h="2270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 F1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Entities and relations in the query</a:t>
                      </a:r>
                      <a:endParaRPr lang="en-US" sz="1600" dirty="0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HumanAgent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V_y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killingHumanAgent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V_y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HumanAgentKillingAPerson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personGroupKilled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PersonGroup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), 'Count'(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),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 smtClean="0"/>
                        <a:t>value(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, 35), </a:t>
                      </a:r>
                      <a:r>
                        <a:rPr lang="en-US" sz="1400" dirty="0" err="1" smtClean="0"/>
                        <a:t>numberOfMembersUpperBound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eventLocationGPE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'Kashmir').</a:t>
                      </a:r>
                      <a:endParaRPr lang="en-US" sz="1400" dirty="0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0.42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 bound Performance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versus Global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800600"/>
          </a:xfrm>
        </p:spPr>
        <p:txBody>
          <a:bodyPr/>
          <a:lstStyle/>
          <a:p>
            <a:r>
              <a:rPr lang="es-ES" sz="2800" dirty="0" err="1" smtClean="0"/>
              <a:t>Good</a:t>
            </a:r>
            <a:r>
              <a:rPr lang="es-ES" sz="2800" dirty="0" smtClean="0"/>
              <a:t> performance in local </a:t>
            </a:r>
            <a:r>
              <a:rPr lang="es-ES" sz="2800" dirty="0" err="1" smtClean="0"/>
              <a:t>decisions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enough</a:t>
            </a:r>
            <a:endParaRPr lang="es-ES" sz="2800" dirty="0" smtClean="0"/>
          </a:p>
          <a:p>
            <a:pPr lvl="1"/>
            <a:r>
              <a:rPr lang="es-ES" sz="2600" dirty="0" err="1" smtClean="0"/>
              <a:t>Texts</a:t>
            </a:r>
            <a:r>
              <a:rPr lang="es-ES" sz="2600" dirty="0" smtClean="0"/>
              <a:t> are </a:t>
            </a:r>
            <a:r>
              <a:rPr lang="es-ES" sz="2600" dirty="0" err="1" smtClean="0"/>
              <a:t>never</a:t>
            </a:r>
            <a:r>
              <a:rPr lang="es-ES" sz="2600" dirty="0" smtClean="0"/>
              <a:t> 100% </a:t>
            </a:r>
            <a:r>
              <a:rPr lang="es-ES" sz="2600" dirty="0" err="1" smtClean="0"/>
              <a:t>explicit</a:t>
            </a:r>
            <a:endParaRPr lang="es-ES" sz="2600" dirty="0" smtClean="0"/>
          </a:p>
          <a:p>
            <a:pPr lvl="1"/>
            <a:r>
              <a:rPr lang="es-ES" sz="2600" dirty="0" err="1" smtClean="0"/>
              <a:t>Relations</a:t>
            </a:r>
            <a:r>
              <a:rPr lang="es-ES" sz="2600" dirty="0" smtClean="0"/>
              <a:t> are </a:t>
            </a:r>
            <a:r>
              <a:rPr lang="es-ES" sz="2600" dirty="0" err="1" smtClean="0"/>
              <a:t>expressed</a:t>
            </a:r>
            <a:r>
              <a:rPr lang="es-ES" sz="2600" dirty="0" smtClean="0"/>
              <a:t> in </a:t>
            </a:r>
            <a:r>
              <a:rPr lang="es-ES" sz="2600" dirty="0" err="1" smtClean="0"/>
              <a:t>unlearned</a:t>
            </a:r>
            <a:r>
              <a:rPr lang="es-ES" sz="2600" dirty="0" smtClean="0"/>
              <a:t> </a:t>
            </a:r>
            <a:r>
              <a:rPr lang="es-ES" sz="2600" dirty="0" err="1" smtClean="0"/>
              <a:t>ways</a:t>
            </a:r>
            <a:endParaRPr lang="es-ES" sz="2600" dirty="0" smtClean="0"/>
          </a:p>
          <a:p>
            <a:pPr lvl="1"/>
            <a:r>
              <a:rPr lang="es-ES" sz="2600" dirty="0" err="1" smtClean="0"/>
              <a:t>You’ll</a:t>
            </a:r>
            <a:r>
              <a:rPr lang="es-ES" sz="2600" dirty="0" smtClean="0"/>
              <a:t> miss </a:t>
            </a:r>
            <a:r>
              <a:rPr lang="es-ES" sz="2600" dirty="0" err="1" smtClean="0"/>
              <a:t>some</a:t>
            </a:r>
            <a:r>
              <a:rPr lang="es-ES" sz="2600" dirty="0" smtClean="0"/>
              <a:t> </a:t>
            </a:r>
            <a:r>
              <a:rPr lang="es-ES" sz="2600" dirty="0" err="1" smtClean="0"/>
              <a:t>relations</a:t>
            </a:r>
            <a:endParaRPr lang="es-ES" sz="2600" dirty="0" smtClean="0"/>
          </a:p>
          <a:p>
            <a:pPr lvl="1"/>
            <a:r>
              <a:rPr lang="es-ES" sz="2600" dirty="0" err="1" smtClean="0"/>
              <a:t>Critical</a:t>
            </a:r>
            <a:r>
              <a:rPr lang="es-ES" sz="2600" dirty="0" smtClean="0"/>
              <a:t> in </a:t>
            </a:r>
            <a:r>
              <a:rPr lang="es-ES" sz="2600" dirty="0" err="1" smtClean="0"/>
              <a:t>conjunctive</a:t>
            </a:r>
            <a:r>
              <a:rPr lang="es-ES" sz="2600" dirty="0" smtClean="0"/>
              <a:t> </a:t>
            </a:r>
            <a:r>
              <a:rPr lang="es-ES" sz="2600" dirty="0" err="1" smtClean="0"/>
              <a:t>queries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40558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Why</a:t>
            </a:r>
            <a:r>
              <a:rPr lang="es-ES" dirty="0" smtClean="0"/>
              <a:t> are </a:t>
            </a:r>
            <a:r>
              <a:rPr lang="es-ES" dirty="0" err="1" smtClean="0"/>
              <a:t>we</a:t>
            </a:r>
            <a:r>
              <a:rPr lang="es-ES" dirty="0" smtClean="0"/>
              <a:t> so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understanding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versus Global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800600"/>
          </a:xfrm>
        </p:spPr>
        <p:txBody>
          <a:bodyPr/>
          <a:lstStyle/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need</a:t>
            </a:r>
            <a:r>
              <a:rPr lang="es-ES" sz="2800" dirty="0" smtClean="0"/>
              <a:t> global </a:t>
            </a:r>
            <a:r>
              <a:rPr lang="es-ES" sz="2800" dirty="0" err="1" smtClean="0"/>
              <a:t>approaches</a:t>
            </a:r>
            <a:endParaRPr lang="es-ES" sz="2800" dirty="0" smtClean="0"/>
          </a:p>
          <a:p>
            <a:pPr lvl="1"/>
            <a:r>
              <a:rPr lang="es-ES" sz="2400" dirty="0" err="1" smtClean="0"/>
              <a:t>Joint</a:t>
            </a:r>
            <a:r>
              <a:rPr lang="es-ES" sz="2400" dirty="0" smtClean="0"/>
              <a:t> </a:t>
            </a:r>
            <a:r>
              <a:rPr lang="es-ES" sz="2400" dirty="0" err="1" smtClean="0"/>
              <a:t>models</a:t>
            </a:r>
            <a:r>
              <a:rPr lang="es-ES" sz="2400" dirty="0" smtClean="0"/>
              <a:t>?</a:t>
            </a:r>
          </a:p>
          <a:p>
            <a:pPr lvl="2"/>
            <a:r>
              <a:rPr lang="es-ES" sz="2000" dirty="0" err="1" smtClean="0"/>
              <a:t>E.g.</a:t>
            </a:r>
            <a:r>
              <a:rPr lang="es-ES" sz="2000" dirty="0" smtClean="0"/>
              <a:t>: NER and </a:t>
            </a:r>
            <a:r>
              <a:rPr lang="es-ES" sz="2000" dirty="0" err="1" smtClean="0"/>
              <a:t>Relation</a:t>
            </a:r>
            <a:r>
              <a:rPr lang="es-ES" sz="2000" dirty="0" smtClean="0"/>
              <a:t> </a:t>
            </a:r>
            <a:r>
              <a:rPr lang="es-ES" sz="2000" dirty="0" err="1" smtClean="0"/>
              <a:t>Extraction</a:t>
            </a:r>
            <a:r>
              <a:rPr lang="es-ES" sz="2000" dirty="0" smtClean="0"/>
              <a:t>?</a:t>
            </a:r>
          </a:p>
          <a:p>
            <a:pPr lvl="2"/>
            <a:r>
              <a:rPr lang="es-ES" sz="2000" dirty="0" err="1" smtClean="0"/>
              <a:t>Still</a:t>
            </a:r>
            <a:r>
              <a:rPr lang="es-ES" sz="2000" dirty="0" smtClean="0"/>
              <a:t> </a:t>
            </a:r>
            <a:r>
              <a:rPr lang="es-ES" sz="2000" dirty="0" err="1" smtClean="0"/>
              <a:t>inside</a:t>
            </a:r>
            <a:r>
              <a:rPr lang="es-ES" sz="2000" dirty="0" smtClean="0"/>
              <a:t> a single </a:t>
            </a:r>
            <a:r>
              <a:rPr lang="es-ES" sz="2000" dirty="0" err="1" smtClean="0"/>
              <a:t>document</a:t>
            </a:r>
            <a:endParaRPr lang="es-ES" sz="2000" dirty="0" smtClean="0"/>
          </a:p>
          <a:p>
            <a:pPr lvl="1"/>
            <a:r>
              <a:rPr lang="es-ES" sz="2400" dirty="0" smtClean="0"/>
              <a:t>Can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leverage</a:t>
            </a:r>
            <a:r>
              <a:rPr lang="es-ES" sz="2400" dirty="0" smtClean="0"/>
              <a:t> </a:t>
            </a:r>
            <a:r>
              <a:rPr lang="es-ES" sz="2400" dirty="0" err="1" smtClean="0"/>
              <a:t>redundancy</a:t>
            </a:r>
            <a:r>
              <a:rPr lang="es-ES" sz="2400" dirty="0" smtClean="0"/>
              <a:t> in </a:t>
            </a:r>
            <a:r>
              <a:rPr lang="es-ES" sz="2400" dirty="0" err="1" smtClean="0"/>
              <a:t>millions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documents</a:t>
            </a:r>
            <a:r>
              <a:rPr lang="es-ES" sz="2400" smtClean="0"/>
              <a:t>?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58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3 Flecha derecha"/>
          <p:cNvSpPr/>
          <p:nvPr/>
        </p:nvSpPr>
        <p:spPr bwMode="auto">
          <a:xfrm>
            <a:off x="533400" y="28194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versus Global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 we want?</a:t>
            </a:r>
          </a:p>
          <a:p>
            <a:r>
              <a:rPr lang="en-US" dirty="0" smtClean="0"/>
              <a:t>Extract facts from a single given document?</a:t>
            </a:r>
          </a:p>
          <a:p>
            <a:pPr lvl="2"/>
            <a:r>
              <a:rPr lang="en-US" dirty="0" smtClean="0"/>
              <a:t>Micro-reading</a:t>
            </a:r>
          </a:p>
          <a:p>
            <a:r>
              <a:rPr lang="en-US" dirty="0" smtClean="0"/>
              <a:t>Why a single doc?</a:t>
            </a:r>
          </a:p>
          <a:p>
            <a:pPr lvl="2"/>
            <a:r>
              <a:rPr lang="en-US" dirty="0" smtClean="0"/>
              <a:t>Depends on the final application scenario</a:t>
            </a:r>
          </a:p>
          <a:p>
            <a:r>
              <a:rPr lang="en-US" dirty="0" smtClean="0"/>
              <a:t>Or do we want just extract facts?</a:t>
            </a:r>
          </a:p>
          <a:p>
            <a:pPr lvl="2"/>
            <a:r>
              <a:rPr lang="en-US" dirty="0" smtClean="0"/>
              <a:t>E.g. populate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Then, Can we leverage redundancy?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Macro-reading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(Tom Mitchell)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239000" cy="4114800"/>
          </a:xfrm>
        </p:spPr>
        <p:txBody>
          <a:bodyPr/>
          <a:lstStyle/>
          <a:p>
            <a:r>
              <a:rPr lang="en-US" dirty="0" smtClean="0"/>
              <a:t>Leverage redundancy on the web</a:t>
            </a:r>
          </a:p>
          <a:p>
            <a:r>
              <a:rPr lang="en-US" dirty="0" smtClean="0"/>
              <a:t>“Target” reading to populate a given ontology</a:t>
            </a:r>
          </a:p>
          <a:p>
            <a:r>
              <a:rPr lang="en-US" dirty="0" smtClean="0"/>
              <a:t>Use coupled semi-supervised learning algorithms</a:t>
            </a:r>
          </a:p>
          <a:p>
            <a:r>
              <a:rPr lang="en-US" dirty="0" smtClean="0"/>
              <a:t>Seed learning using Freebase, </a:t>
            </a:r>
            <a:r>
              <a:rPr lang="en-US" dirty="0" err="1" smtClean="0"/>
              <a:t>DBpedia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Semi-supervised</a:t>
            </a:r>
            <a:r>
              <a:rPr lang="es-ES" dirty="0" smtClean="0"/>
              <a:t> </a:t>
            </a:r>
            <a:r>
              <a:rPr lang="en-US" dirty="0" smtClean="0">
                <a:ea typeface="ＭＳ Ｐゴシック" pitchFamily="-111" charset="-128"/>
              </a:rPr>
              <a:t>Bootstrap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Bootstrapping</a:t>
            </a:r>
            <a:endParaRPr lang="es-ES" dirty="0" smtClean="0"/>
          </a:p>
          <a:p>
            <a:r>
              <a:rPr lang="es-ES" dirty="0" err="1" smtClean="0"/>
              <a:t>Start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seeds</a:t>
            </a:r>
            <a:endParaRPr lang="es-ES" dirty="0" smtClean="0"/>
          </a:p>
          <a:p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patterns</a:t>
            </a:r>
            <a:endParaRPr lang="es-ES" dirty="0" smtClean="0"/>
          </a:p>
          <a:p>
            <a:r>
              <a:rPr lang="es-ES" dirty="0" err="1" smtClean="0"/>
              <a:t>Obtain</a:t>
            </a:r>
            <a:r>
              <a:rPr lang="es-ES" dirty="0" smtClean="0"/>
              <a:t> new </a:t>
            </a:r>
            <a:r>
              <a:rPr lang="es-ES" dirty="0" err="1" smtClean="0"/>
              <a:t>seeds</a:t>
            </a:r>
            <a:endParaRPr lang="es-ES" dirty="0" smtClean="0"/>
          </a:p>
          <a:p>
            <a:r>
              <a:rPr lang="es-ES" dirty="0" err="1" smtClean="0"/>
              <a:t>Find</a:t>
            </a:r>
            <a:r>
              <a:rPr lang="es-ES" dirty="0" smtClean="0"/>
              <a:t> new </a:t>
            </a:r>
            <a:r>
              <a:rPr lang="es-ES" dirty="0" err="1" smtClean="0"/>
              <a:t>patterns</a:t>
            </a:r>
            <a:endParaRPr lang="es-ES" dirty="0" smtClean="0"/>
          </a:p>
          <a:p>
            <a:r>
              <a:rPr lang="es-ES" dirty="0" smtClean="0"/>
              <a:t>…</a:t>
            </a:r>
          </a:p>
          <a:p>
            <a:r>
              <a:rPr lang="es-ES" dirty="0" err="1" smtClean="0"/>
              <a:t>Degenerates</a:t>
            </a:r>
            <a:r>
              <a:rPr lang="es-ES" dirty="0" smtClean="0"/>
              <a:t> </a:t>
            </a:r>
            <a:r>
              <a:rPr lang="es-ES" dirty="0" err="1" smtClean="0"/>
              <a:t>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Semi-Supervised Bootstrap Learning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133600" y="2286000"/>
            <a:ext cx="1208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+mn-lt"/>
              </a:rPr>
              <a:t>Paris</a:t>
            </a:r>
          </a:p>
          <a:p>
            <a:r>
              <a:rPr lang="en-US" dirty="0">
                <a:latin typeface="+mn-lt"/>
              </a:rPr>
              <a:t>Pittsburgh</a:t>
            </a:r>
          </a:p>
          <a:p>
            <a:r>
              <a:rPr lang="en-US" dirty="0">
                <a:latin typeface="+mn-lt"/>
              </a:rPr>
              <a:t>Seattle</a:t>
            </a:r>
          </a:p>
          <a:p>
            <a:r>
              <a:rPr lang="en-US" dirty="0">
                <a:latin typeface="+mn-lt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19400" y="4724400"/>
            <a:ext cx="15616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+mn-lt"/>
              </a:rPr>
              <a:t>mayor of  arg1</a:t>
            </a:r>
          </a:p>
          <a:p>
            <a:r>
              <a:rPr lang="en-US" dirty="0">
                <a:latin typeface="+mn-lt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895600" y="3505200"/>
            <a:ext cx="533400" cy="11429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657600" y="3352799"/>
            <a:ext cx="1066800" cy="12953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105400" y="3352800"/>
            <a:ext cx="609600" cy="12191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324600" y="3276599"/>
            <a:ext cx="685800" cy="12953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0" y="2362200"/>
            <a:ext cx="1507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+mn-lt"/>
              </a:rPr>
              <a:t>San Francisco</a:t>
            </a:r>
          </a:p>
          <a:p>
            <a:r>
              <a:rPr lang="en-US" dirty="0">
                <a:latin typeface="+mn-lt"/>
              </a:rPr>
              <a:t>Austin</a:t>
            </a: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181600" y="4724400"/>
            <a:ext cx="1901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+mn-lt"/>
              </a:rPr>
              <a:t>arg1 is home of</a:t>
            </a:r>
          </a:p>
          <a:p>
            <a:r>
              <a:rPr lang="en-US" dirty="0">
                <a:latin typeface="+mn-lt"/>
              </a:rPr>
              <a:t>traits such as 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705600" y="2272010"/>
            <a:ext cx="12602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anxiety</a:t>
            </a: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selfishness</a:t>
            </a:r>
          </a:p>
          <a:p>
            <a:r>
              <a:rPr lang="en-US" dirty="0">
                <a:latin typeface="+mn-lt"/>
              </a:rPr>
              <a:t>Berlin</a:t>
            </a:r>
          </a:p>
        </p:txBody>
      </p:sp>
      <p:sp>
        <p:nvSpPr>
          <p:cNvPr id="24589" name="Rectangle 4"/>
          <p:cNvSpPr>
            <a:spLocks noChangeArrowheads="1"/>
          </p:cNvSpPr>
          <p:nvPr/>
        </p:nvSpPr>
        <p:spPr bwMode="auto">
          <a:xfrm>
            <a:off x="1524000" y="182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u="sng" dirty="0">
                <a:latin typeface="+mn-lt"/>
              </a:rPr>
              <a:t>Extract </a:t>
            </a:r>
            <a:r>
              <a:rPr lang="en-US" sz="2000" b="1" u="sng" dirty="0">
                <a:latin typeface="+mn-lt"/>
              </a:rPr>
              <a:t>cities</a:t>
            </a:r>
            <a:r>
              <a:rPr lang="en-US" sz="2000" u="sng" dirty="0">
                <a:latin typeface="+mn-lt"/>
              </a:rPr>
              <a:t>: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4800" y="6263759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+mn-lt"/>
              </a:rPr>
              <a:t>Example from Tom Mitchell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8601" y="25908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+mn-lt"/>
              </a:rPr>
              <a:t>Seeds / instances</a:t>
            </a:r>
            <a:endParaRPr lang="en-US" dirty="0">
              <a:latin typeface="+mn-lt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4648200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latin typeface="+mn-lt"/>
              </a:rPr>
              <a:t>patterns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13" grpId="0"/>
      <p:bldP spid="2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1: coupled learning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4676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Coupled semi-supervised learning</a:t>
            </a:r>
          </a:p>
          <a:p>
            <a:pPr lvl="1"/>
            <a:r>
              <a:rPr lang="en-US" dirty="0" smtClean="0">
                <a:ea typeface="ＭＳ Ｐゴシック" pitchFamily="-111" charset="-128"/>
              </a:rPr>
              <a:t> Category/class and relation extractors</a:t>
            </a:r>
          </a:p>
          <a:p>
            <a:pPr lvl="1"/>
            <a:r>
              <a:rPr lang="en-US" dirty="0" smtClean="0">
                <a:ea typeface="ＭＳ Ｐゴシック" pitchFamily="-111" charset="-128"/>
              </a:rPr>
              <a:t>Cardinality of the relation</a:t>
            </a:r>
          </a:p>
          <a:p>
            <a:pPr lvl="1"/>
            <a:r>
              <a:rPr lang="en-US" dirty="0" smtClean="0">
                <a:ea typeface="ＭＳ Ｐゴシック" pitchFamily="-111" charset="-128"/>
              </a:rPr>
              <a:t>Compatible / mutual exclusive categories</a:t>
            </a:r>
          </a:p>
          <a:p>
            <a:pPr lvl="1"/>
            <a:r>
              <a:rPr lang="en-US" dirty="0" smtClean="0">
                <a:ea typeface="ＭＳ Ｐゴシック" pitchFamily="-111" charset="-128"/>
              </a:rPr>
              <a:t>Category subset / superset / orthogonal</a:t>
            </a:r>
          </a:p>
          <a:p>
            <a:pPr lvl="1"/>
            <a:r>
              <a:rPr lang="en-US" dirty="0" smtClean="0">
                <a:ea typeface="ＭＳ Ｐゴシック" pitchFamily="-111" charset="-128"/>
              </a:rPr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1: coupled learning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905000"/>
            <a:ext cx="78486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ea typeface="ＭＳ Ｐゴシック" pitchFamily="-111" charset="-128"/>
              </a:rPr>
              <a:t>Examples</a:t>
            </a:r>
          </a:p>
          <a:p>
            <a:r>
              <a:rPr lang="en-US" sz="2800" dirty="0" smtClean="0">
                <a:ea typeface="ＭＳ Ｐゴシック" pitchFamily="-111" charset="-128"/>
              </a:rPr>
              <a:t> Category and relation extractors</a:t>
            </a: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John, lecturer at the Open University, …</a:t>
            </a:r>
          </a:p>
          <a:p>
            <a:pPr lvl="1"/>
            <a:r>
              <a:rPr lang="en-US" sz="2400" dirty="0" smtClean="0">
                <a:ea typeface="ＭＳ Ｐゴシック" pitchFamily="-111" charset="-128"/>
              </a:rPr>
              <a:t>One classifier</a:t>
            </a: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Lecturer at -&gt; </a:t>
            </a:r>
            <a:r>
              <a:rPr lang="en-US" sz="2000" dirty="0" err="1" smtClean="0">
                <a:ea typeface="ＭＳ Ｐゴシック" pitchFamily="-111" charset="-128"/>
              </a:rPr>
              <a:t>employee_of</a:t>
            </a:r>
            <a:endParaRPr lang="en-US" sz="2000" dirty="0" smtClean="0">
              <a:ea typeface="ＭＳ Ｐゴシック" pitchFamily="-111" charset="-128"/>
            </a:endParaRPr>
          </a:p>
          <a:p>
            <a:pPr lvl="1"/>
            <a:r>
              <a:rPr lang="en-US" sz="2400" dirty="0" smtClean="0">
                <a:ea typeface="ＭＳ Ｐゴシック" pitchFamily="-111" charset="-128"/>
              </a:rPr>
              <a:t>Three coupled classifiers</a:t>
            </a: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John -&gt; </a:t>
            </a:r>
            <a:r>
              <a:rPr lang="en-US" sz="2000" dirty="0" err="1" smtClean="0">
                <a:ea typeface="ＭＳ Ｐゴシック" pitchFamily="-111" charset="-128"/>
              </a:rPr>
              <a:t>type_employee</a:t>
            </a:r>
            <a:endParaRPr lang="en-US" sz="2000" dirty="0" smtClean="0">
              <a:ea typeface="ＭＳ Ｐゴシック" pitchFamily="-111" charset="-128"/>
            </a:endParaRP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Open University -&gt; </a:t>
            </a:r>
            <a:r>
              <a:rPr lang="en-US" sz="2000" dirty="0" err="1" smtClean="0">
                <a:ea typeface="ＭＳ Ｐゴシック" pitchFamily="-111" charset="-128"/>
              </a:rPr>
              <a:t>type_company</a:t>
            </a:r>
            <a:endParaRPr lang="en-US" sz="2000" dirty="0" smtClean="0">
              <a:ea typeface="ＭＳ Ｐゴシック" pitchFamily="-111" charset="-128"/>
            </a:endParaRP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Lecturer at -&gt; </a:t>
            </a:r>
            <a:r>
              <a:rPr lang="en-US" sz="2000" dirty="0" err="1" smtClean="0">
                <a:latin typeface="Candara" pitchFamily="34" charset="0"/>
              </a:rPr>
              <a:t>employee_of</a:t>
            </a:r>
            <a:r>
              <a:rPr lang="en-US" sz="2000" dirty="0" smtClean="0">
                <a:latin typeface="Candara" pitchFamily="34" charset="0"/>
              </a:rPr>
              <a:t>(</a:t>
            </a:r>
            <a:r>
              <a:rPr lang="en-US" sz="2000" dirty="0" err="1" smtClean="0">
                <a:latin typeface="Candara" pitchFamily="34" charset="0"/>
              </a:rPr>
              <a:t>type_employee</a:t>
            </a:r>
            <a:r>
              <a:rPr lang="en-US" sz="2000" dirty="0" smtClean="0">
                <a:latin typeface="Candara" pitchFamily="34" charset="0"/>
              </a:rPr>
              <a:t>, </a:t>
            </a:r>
            <a:r>
              <a:rPr lang="en-US" sz="2000" dirty="0" err="1" smtClean="0">
                <a:latin typeface="Candara" pitchFamily="34" charset="0"/>
              </a:rPr>
              <a:t>type_company</a:t>
            </a:r>
            <a:r>
              <a:rPr lang="en-US" sz="2000" dirty="0" smtClean="0">
                <a:latin typeface="Candara" pitchFamily="34" charset="0"/>
              </a:rPr>
              <a:t>)</a:t>
            </a:r>
            <a:endParaRPr lang="en-US" sz="2000" dirty="0" smtClean="0">
              <a:ea typeface="ＭＳ Ｐゴシック" pitchFamily="-111" charset="-128"/>
            </a:endParaRPr>
          </a:p>
          <a:p>
            <a:pPr lvl="2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1: coupled learning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1905000"/>
            <a:ext cx="78486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ea typeface="ＭＳ Ｐゴシック" pitchFamily="-111" charset="-128"/>
              </a:rPr>
              <a:t>Examples</a:t>
            </a:r>
          </a:p>
          <a:p>
            <a:r>
              <a:rPr lang="en-US" sz="2800" dirty="0" smtClean="0">
                <a:ea typeface="ＭＳ Ｐゴシック" pitchFamily="-111" charset="-128"/>
              </a:rPr>
              <a:t> Cardinality of the relation</a:t>
            </a:r>
          </a:p>
          <a:p>
            <a:pPr lvl="2"/>
            <a:r>
              <a:rPr lang="en-US" sz="2000" dirty="0" smtClean="0">
                <a:ea typeface="ＭＳ Ｐゴシック" pitchFamily="-111" charset="-128"/>
              </a:rPr>
              <a:t>Cardinality(spouse(</a:t>
            </a:r>
            <a:r>
              <a:rPr lang="en-US" sz="2000" dirty="0" err="1" smtClean="0">
                <a:ea typeface="ＭＳ Ｐゴシック" pitchFamily="-111" charset="-128"/>
              </a:rPr>
              <a:t>x,y,timestamp</a:t>
            </a:r>
            <a:r>
              <a:rPr lang="en-US" sz="2000" dirty="0" smtClean="0">
                <a:ea typeface="ＭＳ Ｐゴシック" pitchFamily="-111" charset="-128"/>
              </a:rPr>
              <a:t>))={0,1}</a:t>
            </a:r>
          </a:p>
          <a:p>
            <a:pPr lvl="1"/>
            <a:r>
              <a:rPr lang="en-US" dirty="0" smtClean="0"/>
              <a:t>If cardinality is 1</a:t>
            </a:r>
          </a:p>
          <a:p>
            <a:pPr lvl="2"/>
            <a:r>
              <a:rPr lang="en-US" dirty="0" smtClean="0"/>
              <a:t>Chose most probable as positive example</a:t>
            </a:r>
          </a:p>
          <a:p>
            <a:pPr lvl="2"/>
            <a:r>
              <a:rPr lang="en-US" dirty="0" smtClean="0"/>
              <a:t>Use the rest as negative examples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2: More seeds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Freebase</a:t>
            </a:r>
          </a:p>
          <a:p>
            <a:r>
              <a:rPr lang="en-US" dirty="0" err="1" smtClean="0"/>
              <a:t>DBPedia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bootstrap</a:t>
            </a:r>
          </a:p>
          <a:p>
            <a:r>
              <a:rPr lang="en-US" dirty="0" smtClean="0"/>
              <a:t>Learn models instead of patterns</a:t>
            </a:r>
          </a:p>
          <a:p>
            <a:r>
              <a:rPr lang="en-US" dirty="0" smtClean="0"/>
              <a:t>Use in combination with coupling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/>
              <a:t>k</a:t>
            </a:r>
            <a:r>
              <a:rPr lang="es-ES" sz="2800" dirty="0" err="1" smtClean="0"/>
              <a:t>now</a:t>
            </a:r>
            <a:endParaRPr lang="es-ES" sz="2800" dirty="0" smtClean="0"/>
          </a:p>
          <a:p>
            <a:pPr marL="400050" lvl="1" indent="0">
              <a:buNone/>
            </a:pPr>
            <a:r>
              <a:rPr lang="es-ES" sz="2600" dirty="0" smtClean="0"/>
              <a:t>Be </a:t>
            </a:r>
            <a:r>
              <a:rPr lang="es-ES" sz="2600" dirty="0" err="1" smtClean="0"/>
              <a:t>aware</a:t>
            </a:r>
            <a:r>
              <a:rPr lang="es-ES" sz="2600" dirty="0" smtClean="0"/>
              <a:t> </a:t>
            </a:r>
            <a:r>
              <a:rPr lang="en-US" sz="2600" dirty="0" smtClean="0"/>
              <a:t>of </a:t>
            </a:r>
            <a:r>
              <a:rPr lang="en-US" sz="2600" dirty="0"/>
              <a:t>a </a:t>
            </a:r>
            <a:r>
              <a:rPr lang="en-US" sz="2600" dirty="0" smtClean="0"/>
              <a:t>specific </a:t>
            </a:r>
            <a:r>
              <a:rPr lang="en-US" sz="2600" dirty="0"/>
              <a:t>piece of </a:t>
            </a:r>
            <a:r>
              <a:rPr lang="en-US" sz="2600" dirty="0" smtClean="0"/>
              <a:t>information</a:t>
            </a:r>
          </a:p>
          <a:p>
            <a:pPr marL="800100" lvl="2" indent="0">
              <a:buNone/>
            </a:pPr>
            <a:r>
              <a:rPr lang="es-ES" sz="2200" dirty="0" smtClean="0"/>
              <a:t>So </a:t>
            </a:r>
            <a:r>
              <a:rPr lang="es-ES" sz="2200" dirty="0" err="1" smtClean="0"/>
              <a:t>you</a:t>
            </a:r>
            <a:r>
              <a:rPr lang="es-ES" sz="2200" dirty="0" smtClean="0"/>
              <a:t> can use </a:t>
            </a:r>
            <a:r>
              <a:rPr lang="es-ES" sz="2200" dirty="0" err="1" smtClean="0"/>
              <a:t>it</a:t>
            </a:r>
            <a:endParaRPr lang="es-ES" sz="2200" dirty="0" smtClean="0"/>
          </a:p>
          <a:p>
            <a:pPr marL="1257300" lvl="3" indent="0">
              <a:buNone/>
            </a:pPr>
            <a:r>
              <a:rPr lang="es-ES" sz="1800" dirty="0" smtClean="0"/>
              <a:t>In particular,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understand</a:t>
            </a:r>
            <a:r>
              <a:rPr lang="es-ES" sz="1800" dirty="0" smtClean="0"/>
              <a:t> </a:t>
            </a:r>
            <a:r>
              <a:rPr lang="es-ES" sz="1800" dirty="0" err="1" smtClean="0"/>
              <a:t>language</a:t>
            </a:r>
            <a:r>
              <a:rPr lang="es-E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understand</a:t>
            </a:r>
            <a:r>
              <a:rPr lang="es-ES" sz="2800" dirty="0" smtClean="0"/>
              <a:t> </a:t>
            </a:r>
            <a:r>
              <a:rPr lang="es-ES" sz="2800" dirty="0" err="1" smtClean="0"/>
              <a:t>language</a:t>
            </a:r>
            <a:endParaRPr lang="es-ES" sz="2800" dirty="0" smtClean="0"/>
          </a:p>
          <a:p>
            <a:pPr marL="400050" lvl="1" indent="0">
              <a:buNone/>
            </a:pPr>
            <a:r>
              <a:rPr lang="es-ES" sz="2600" dirty="0" err="1" smtClean="0"/>
              <a:t>Make</a:t>
            </a:r>
            <a:r>
              <a:rPr lang="es-ES" sz="2600" dirty="0" smtClean="0"/>
              <a:t> </a:t>
            </a:r>
            <a:r>
              <a:rPr lang="es-ES" sz="2600" dirty="0" err="1" smtClean="0"/>
              <a:t>sense</a:t>
            </a:r>
            <a:r>
              <a:rPr lang="es-ES" sz="2600" dirty="0" smtClean="0"/>
              <a:t> of </a:t>
            </a:r>
            <a:r>
              <a:rPr lang="es-ES" sz="2600" dirty="0" err="1" smtClean="0"/>
              <a:t>language</a:t>
            </a:r>
            <a:r>
              <a:rPr lang="es-ES" sz="2600" dirty="0" smtClean="0"/>
              <a:t> (</a:t>
            </a:r>
            <a:r>
              <a:rPr lang="es-ES" sz="2600" dirty="0" err="1" smtClean="0"/>
              <a:t>interpret</a:t>
            </a:r>
            <a:r>
              <a:rPr lang="es-ES" sz="2600" dirty="0" smtClean="0"/>
              <a:t>)</a:t>
            </a:r>
          </a:p>
          <a:p>
            <a:pPr marL="800100" lvl="2" indent="0">
              <a:buNone/>
            </a:pPr>
            <a:r>
              <a:rPr lang="es-ES" sz="2200" dirty="0" smtClean="0"/>
              <a:t>So </a:t>
            </a:r>
            <a:r>
              <a:rPr lang="es-ES" sz="2200" dirty="0" err="1" smtClean="0"/>
              <a:t>you</a:t>
            </a:r>
            <a:r>
              <a:rPr lang="es-ES" sz="2200" dirty="0" smtClean="0"/>
              <a:t> </a:t>
            </a:r>
            <a:r>
              <a:rPr lang="es-ES" sz="2200" dirty="0" err="1" smtClean="0"/>
              <a:t>convert</a:t>
            </a:r>
            <a:r>
              <a:rPr lang="es-ES" sz="2200" dirty="0" smtClean="0"/>
              <a:t> </a:t>
            </a:r>
            <a:r>
              <a:rPr lang="es-ES" sz="2200" dirty="0" err="1" smtClean="0"/>
              <a:t>it</a:t>
            </a:r>
            <a:r>
              <a:rPr lang="es-ES" sz="2200" dirty="0" smtClean="0"/>
              <a:t> </a:t>
            </a:r>
            <a:r>
              <a:rPr lang="es-ES" sz="2200" dirty="0" err="1" smtClean="0"/>
              <a:t>into</a:t>
            </a:r>
            <a:r>
              <a:rPr lang="es-ES" sz="2200" dirty="0" smtClean="0"/>
              <a:t> a </a:t>
            </a:r>
            <a:r>
              <a:rPr lang="es-ES" sz="2200" dirty="0" err="1" smtClean="0"/>
              <a:t>piece</a:t>
            </a:r>
            <a:r>
              <a:rPr lang="es-ES" sz="2200" dirty="0" smtClean="0"/>
              <a:t> of </a:t>
            </a:r>
            <a:r>
              <a:rPr lang="es-ES" sz="2200" dirty="0" err="1" smtClean="0"/>
              <a:t>information</a:t>
            </a:r>
            <a:endParaRPr lang="es-ES" sz="2200" dirty="0" smtClean="0"/>
          </a:p>
          <a:p>
            <a:pPr marL="1257300" lvl="3" indent="0">
              <a:buNone/>
            </a:pPr>
            <a:r>
              <a:rPr lang="es-ES" sz="1800" dirty="0" err="1"/>
              <a:t>t</a:t>
            </a:r>
            <a:r>
              <a:rPr lang="es-ES" sz="1800" dirty="0" err="1" smtClean="0"/>
              <a:t>hat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 are </a:t>
            </a:r>
            <a:r>
              <a:rPr lang="es-ES" sz="1800" dirty="0" err="1" smtClean="0"/>
              <a:t>aware</a:t>
            </a:r>
            <a:r>
              <a:rPr lang="es-ES" sz="1800" dirty="0" smtClean="0"/>
              <a:t> of.</a:t>
            </a:r>
          </a:p>
          <a:p>
            <a:pPr marL="8001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11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dirty="0" smtClean="0"/>
              <a:t>Reading attached to the ontology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Micro-reading take advantage of the ontology</a:t>
            </a:r>
          </a:p>
          <a:p>
            <a:pPr lvl="1"/>
            <a:r>
              <a:rPr lang="en-US" dirty="0" smtClean="0"/>
              <a:t>Known instances and their categories</a:t>
            </a:r>
          </a:p>
          <a:p>
            <a:pPr lvl="1"/>
            <a:r>
              <a:rPr lang="en-US" dirty="0" smtClean="0"/>
              <a:t>Subset /superset relations</a:t>
            </a:r>
          </a:p>
          <a:p>
            <a:pPr lvl="1"/>
            <a:r>
              <a:rPr lang="en-US" dirty="0" smtClean="0"/>
              <a:t>Typed relations</a:t>
            </a:r>
          </a:p>
          <a:p>
            <a:r>
              <a:rPr lang="en-US" dirty="0" smtClean="0"/>
              <a:t>Macro-reading is beyond the sum of micro-readings</a:t>
            </a:r>
          </a:p>
          <a:p>
            <a:pPr lvl="2"/>
            <a:r>
              <a:rPr lang="en-US" dirty="0" smtClean="0"/>
              <a:t>Coupling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the ontology?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But, What do we want?</a:t>
            </a:r>
          </a:p>
          <a:p>
            <a:pPr lvl="1"/>
            <a:r>
              <a:rPr lang="en-US" dirty="0" smtClean="0"/>
              <a:t>Populate </a:t>
            </a:r>
            <a:r>
              <a:rPr lang="en-US" dirty="0" err="1" smtClean="0"/>
              <a:t>ontologies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Depends on the target application</a:t>
            </a:r>
          </a:p>
          <a:p>
            <a:pPr lvl="1"/>
            <a:r>
              <a:rPr lang="en-US" dirty="0" smtClean="0"/>
              <a:t>Or increase the number of beliefs available to our machine?</a:t>
            </a:r>
          </a:p>
          <a:p>
            <a:pPr lvl="2"/>
            <a:r>
              <a:rPr lang="en-US" dirty="0" smtClean="0"/>
              <a:t>Must those beliefs </a:t>
            </a:r>
            <a:r>
              <a:rPr lang="en-US" dirty="0" smtClean="0"/>
              <a:t>be targeted </a:t>
            </a:r>
            <a:r>
              <a:rPr lang="en-US" dirty="0" smtClean="0"/>
              <a:t>to an ontology?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419600"/>
          </a:xfrm>
        </p:spPr>
        <p:txBody>
          <a:bodyPr/>
          <a:lstStyle/>
          <a:p>
            <a:pPr lvl="1"/>
            <a:r>
              <a:rPr lang="en-US" dirty="0" smtClean="0"/>
              <a:t>Artificial</a:t>
            </a:r>
          </a:p>
          <a:p>
            <a:pPr lvl="1"/>
            <a:r>
              <a:rPr lang="en-US" dirty="0" smtClean="0"/>
              <a:t>Predefined set of categories and relations</a:t>
            </a:r>
          </a:p>
          <a:p>
            <a:pPr lvl="2"/>
            <a:r>
              <a:rPr lang="en-US" dirty="0" err="1" smtClean="0"/>
              <a:t>loosingTeam</a:t>
            </a:r>
            <a:endParaRPr lang="en-US" dirty="0" smtClean="0"/>
          </a:p>
          <a:p>
            <a:pPr lvl="2"/>
            <a:r>
              <a:rPr lang="en-US" dirty="0" err="1" smtClean="0"/>
              <a:t>eventFinalScoring</a:t>
            </a:r>
            <a:endParaRPr lang="en-US" dirty="0" smtClean="0"/>
          </a:p>
          <a:p>
            <a:pPr lvl="1"/>
            <a:r>
              <a:rPr lang="en-US" dirty="0" smtClean="0"/>
              <a:t>Maybe too far from natural language</a:t>
            </a:r>
          </a:p>
          <a:p>
            <a:pPr lvl="1"/>
            <a:r>
              <a:rPr lang="en-US" dirty="0" smtClean="0"/>
              <a:t>Impossible mapping without some supervision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467600" cy="4114800"/>
          </a:xfrm>
        </p:spPr>
        <p:txBody>
          <a:bodyPr/>
          <a:lstStyle/>
          <a:p>
            <a:pPr lvl="1"/>
            <a:r>
              <a:rPr lang="en-US" dirty="0" smtClean="0"/>
              <a:t>Enable formal inference</a:t>
            </a:r>
          </a:p>
          <a:p>
            <a:pPr lvl="2"/>
            <a:r>
              <a:rPr lang="en-US" dirty="0" smtClean="0"/>
              <a:t>Specific-domain knowledge-based inferences</a:t>
            </a:r>
          </a:p>
          <a:p>
            <a:pPr lvl="2"/>
            <a:r>
              <a:rPr lang="en-US" dirty="0" smtClean="0"/>
              <a:t>Pre-specified with lots of human effort</a:t>
            </a:r>
          </a:p>
          <a:p>
            <a:pPr lvl="2"/>
            <a:r>
              <a:rPr lang="en-US" dirty="0" smtClean="0"/>
              <a:t>Machine assisted</a:t>
            </a:r>
          </a:p>
          <a:p>
            <a:pPr lvl="1"/>
            <a:r>
              <a:rPr lang="en-US" dirty="0" smtClean="0"/>
              <a:t>Are they all the inferences we need?</a:t>
            </a:r>
          </a:p>
          <a:p>
            <a:pPr lvl="2"/>
            <a:r>
              <a:rPr lang="en-US" dirty="0" smtClean="0"/>
              <a:t>Not for the purposes of reading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4 Flecha derecha"/>
          <p:cNvSpPr/>
          <p:nvPr/>
        </p:nvSpPr>
        <p:spPr bwMode="auto">
          <a:xfrm>
            <a:off x="533400" y="35814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IE to Machine Reading</a:t>
            </a:r>
          </a:p>
          <a:p>
            <a:pPr lvl="1"/>
            <a:r>
              <a:rPr lang="en-US" dirty="0" smtClean="0"/>
              <a:t>Corpus C </a:t>
            </a:r>
          </a:p>
          <a:p>
            <a:pPr lvl="1"/>
            <a:r>
              <a:rPr lang="en-US" dirty="0" smtClean="0"/>
              <a:t>Background beliefs B</a:t>
            </a:r>
          </a:p>
          <a:p>
            <a:pPr lvl="1"/>
            <a:r>
              <a:rPr lang="en-US" dirty="0" smtClean="0"/>
              <a:t>Yield a renewed set of beliefs B’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Reading(C) + B -&gt; B’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B’ for inference in next reading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the Ontology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What if there is no target ontology?</a:t>
            </a:r>
          </a:p>
          <a:p>
            <a:pPr lvl="1"/>
            <a:r>
              <a:rPr lang="en-US" dirty="0" smtClean="0"/>
              <a:t>How to express / represent beliefs?</a:t>
            </a:r>
          </a:p>
          <a:p>
            <a:pPr lvl="1"/>
            <a:r>
              <a:rPr lang="en-US" dirty="0" smtClean="0"/>
              <a:t>How to make inferences?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dirty="0" smtClean="0"/>
              <a:t>Toward Open Machine Reading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 Knowledge Extraction (Schubert)</a:t>
            </a:r>
          </a:p>
          <a:p>
            <a:pPr lvl="2"/>
            <a:r>
              <a:rPr lang="en-US" dirty="0" smtClean="0"/>
              <a:t>KNEXT</a:t>
            </a:r>
          </a:p>
          <a:p>
            <a:pPr lvl="1"/>
            <a:r>
              <a:rPr lang="en-US" dirty="0" smtClean="0"/>
              <a:t>Open Information Extraction (</a:t>
            </a:r>
            <a:r>
              <a:rPr lang="en-US" dirty="0" err="1" smtClean="0"/>
              <a:t>Etzioni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TextRunner</a:t>
            </a:r>
            <a:endParaRPr lang="en-US" dirty="0" smtClean="0"/>
          </a:p>
          <a:p>
            <a:pPr lvl="1"/>
            <a:r>
              <a:rPr lang="en-US" dirty="0" smtClean="0"/>
              <a:t>Followers</a:t>
            </a:r>
          </a:p>
          <a:p>
            <a:pPr lvl="2"/>
            <a:r>
              <a:rPr lang="en-US" dirty="0" smtClean="0"/>
              <a:t>DART (P. Clark)</a:t>
            </a:r>
          </a:p>
          <a:p>
            <a:pPr lvl="2"/>
            <a:r>
              <a:rPr lang="en-US" dirty="0" smtClean="0"/>
              <a:t>BKB (A. </a:t>
            </a:r>
            <a:r>
              <a:rPr lang="en-US" dirty="0" err="1" smtClean="0"/>
              <a:t>Peñas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IBM PRISMATIC (J. Fan)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dirty="0"/>
              <a:t>Toward Open Machine Reading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86600" cy="4114800"/>
          </a:xfrm>
        </p:spPr>
        <p:txBody>
          <a:bodyPr/>
          <a:lstStyle/>
          <a:p>
            <a:r>
              <a:rPr lang="en-US" sz="2800" dirty="0" smtClean="0"/>
              <a:t>How to represent beliefs?</a:t>
            </a:r>
          </a:p>
          <a:p>
            <a:r>
              <a:rPr lang="en-US" sz="2800" dirty="0" smtClean="0"/>
              <a:t>We shouldn’t ignore what Reasoning Machines are used to work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181600" y="1905000"/>
            <a:ext cx="990600" cy="762000"/>
          </a:xfrm>
          <a:prstGeom prst="wedgeRoundRectCallout">
            <a:avLst>
              <a:gd name="adj1" fmla="val 55056"/>
              <a:gd name="adj2" fmla="val 7815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like graphs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85800" y="1981200"/>
            <a:ext cx="1371600" cy="762000"/>
          </a:xfrm>
          <a:prstGeom prst="wedgeRoundRectCallout">
            <a:avLst>
              <a:gd name="adj1" fmla="val 84036"/>
              <a:gd name="adj2" fmla="val 16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can make graphs! </a:t>
            </a: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ounded Rectangular Callout 37"/>
          <p:cNvSpPr/>
          <p:nvPr/>
        </p:nvSpPr>
        <p:spPr bwMode="auto">
          <a:xfrm>
            <a:off x="7086600" y="2286000"/>
            <a:ext cx="990600" cy="457200"/>
          </a:xfrm>
          <a:prstGeom prst="wedgeRoundRectCallout">
            <a:avLst>
              <a:gd name="adj1" fmla="val -63339"/>
              <a:gd name="adj2" fmla="val 6771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Well…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2362200" y="2286000"/>
            <a:ext cx="2286000" cy="762000"/>
          </a:xfrm>
          <a:prstGeom prst="wedgeRoundRectCallout">
            <a:avLst>
              <a:gd name="adj1" fmla="val -40312"/>
              <a:gd name="adj2" fmla="val 12902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Do you like syntactic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dependencies?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Knowledge - Understanding dependence</a:t>
            </a:r>
            <a:endParaRPr lang="en-US" noProof="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60444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noProof="0" dirty="0" smtClean="0"/>
              <a:t>We “</a:t>
            </a:r>
            <a:r>
              <a:rPr lang="en-US" sz="2800" b="1" noProof="0" dirty="0" smtClean="0"/>
              <a:t>understand</a:t>
            </a:r>
            <a:r>
              <a:rPr lang="en-US" sz="2800" noProof="0" dirty="0" smtClean="0"/>
              <a:t>” because we “</a:t>
            </a:r>
            <a:r>
              <a:rPr lang="en-US" sz="2800" b="1" noProof="0" dirty="0" smtClean="0"/>
              <a:t>know</a:t>
            </a:r>
            <a:r>
              <a:rPr lang="en-US" sz="2800" noProof="0" dirty="0" smtClean="0"/>
              <a:t>”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512" y="371703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dirty="0" smtClean="0"/>
              <a:t>Capture ‘</a:t>
            </a:r>
            <a:r>
              <a:rPr lang="es-ES" sz="2400" i="1" dirty="0" err="1" smtClean="0"/>
              <a:t>Background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Knowledge</a:t>
            </a:r>
            <a:r>
              <a:rPr lang="es-ES" sz="2400" dirty="0" smtClean="0"/>
              <a:t>’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text</a:t>
            </a:r>
            <a:r>
              <a:rPr lang="es-ES" sz="2400" dirty="0" smtClean="0"/>
              <a:t> </a:t>
            </a:r>
            <a:r>
              <a:rPr lang="es-ES" sz="2400" dirty="0" err="1" smtClean="0"/>
              <a:t>collections</a:t>
            </a:r>
            <a:endParaRPr lang="es-ES" sz="2400" dirty="0"/>
          </a:p>
        </p:txBody>
      </p:sp>
      <p:sp>
        <p:nvSpPr>
          <p:cNvPr id="13" name="12 Flecha curvada hacia abajo"/>
          <p:cNvSpPr/>
          <p:nvPr/>
        </p:nvSpPr>
        <p:spPr bwMode="auto">
          <a:xfrm flipH="1">
            <a:off x="2771800" y="2967786"/>
            <a:ext cx="4392488" cy="720080"/>
          </a:xfrm>
          <a:prstGeom prst="curved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843808" y="3931274"/>
            <a:ext cx="5667182" cy="1513950"/>
            <a:chOff x="2843808" y="3931274"/>
            <a:chExt cx="5667182" cy="1513950"/>
          </a:xfrm>
        </p:grpSpPr>
        <p:sp>
          <p:nvSpPr>
            <p:cNvPr id="10" name="9 Rectángulo"/>
            <p:cNvSpPr/>
            <p:nvPr/>
          </p:nvSpPr>
          <p:spPr>
            <a:xfrm>
              <a:off x="5076056" y="3931274"/>
              <a:ext cx="34349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s-ES" sz="2400" dirty="0" smtClean="0"/>
                <a:t>‘</a:t>
              </a:r>
              <a:r>
                <a:rPr lang="es-ES" sz="2400" dirty="0" err="1" smtClean="0"/>
                <a:t>Understand</a:t>
              </a:r>
              <a:r>
                <a:rPr lang="es-ES" sz="2400" dirty="0" smtClean="0"/>
                <a:t>’ </a:t>
              </a:r>
              <a:r>
                <a:rPr lang="es-ES" sz="2400" dirty="0" err="1" smtClean="0"/>
                <a:t>language</a:t>
              </a:r>
              <a:endParaRPr lang="es-ES" sz="2400" dirty="0"/>
            </a:p>
          </p:txBody>
        </p:sp>
        <p:sp>
          <p:nvSpPr>
            <p:cNvPr id="14" name="13 Flecha curvada hacia abajo"/>
            <p:cNvSpPr/>
            <p:nvPr/>
          </p:nvSpPr>
          <p:spPr bwMode="auto">
            <a:xfrm flipV="1">
              <a:off x="2843808" y="4725144"/>
              <a:ext cx="4392488" cy="720080"/>
            </a:xfrm>
            <a:prstGeom prst="curved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1" name="7 Marcador de contenido"/>
          <p:cNvSpPr txBox="1">
            <a:spLocks/>
          </p:cNvSpPr>
          <p:nvPr/>
        </p:nvSpPr>
        <p:spPr bwMode="auto">
          <a:xfrm>
            <a:off x="3851920" y="5517232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cycle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267200"/>
          </a:xfrm>
        </p:spPr>
        <p:txBody>
          <a:bodyPr/>
          <a:lstStyle/>
          <a:p>
            <a:r>
              <a:rPr lang="en-US" sz="2400" dirty="0" smtClean="0"/>
              <a:t>Are typed syntactic dependencies a good starting point?</a:t>
            </a:r>
          </a:p>
          <a:p>
            <a:pPr lvl="1"/>
            <a:r>
              <a:rPr lang="es-ES" sz="2200" dirty="0" err="1" smtClean="0"/>
              <a:t>Is</a:t>
            </a:r>
            <a:r>
              <a:rPr lang="es-ES" sz="2200" dirty="0" smtClean="0"/>
              <a:t> </a:t>
            </a:r>
            <a:r>
              <a:rPr lang="es-ES" sz="2200" dirty="0" err="1" smtClean="0"/>
              <a:t>it</a:t>
            </a:r>
            <a:r>
              <a:rPr lang="es-ES" sz="2200" dirty="0" smtClean="0"/>
              <a:t> </a:t>
            </a:r>
            <a:r>
              <a:rPr lang="es-ES" sz="2200" dirty="0" err="1" smtClean="0"/>
              <a:t>possible</a:t>
            </a:r>
            <a:r>
              <a:rPr lang="es-ES" sz="2200" dirty="0" smtClean="0"/>
              <a:t> </a:t>
            </a:r>
            <a:r>
              <a:rPr lang="es-ES" sz="2200" dirty="0" err="1" smtClean="0"/>
              <a:t>to</a:t>
            </a:r>
            <a:r>
              <a:rPr lang="es-ES" sz="2200" dirty="0" smtClean="0"/>
              <a:t> </a:t>
            </a:r>
            <a:r>
              <a:rPr lang="es-ES" sz="2200" dirty="0" err="1" smtClean="0"/>
              <a:t>develop</a:t>
            </a:r>
            <a:r>
              <a:rPr lang="es-ES" sz="2200" dirty="0" smtClean="0"/>
              <a:t> a set of “</a:t>
            </a:r>
            <a:r>
              <a:rPr lang="es-ES" sz="2200" dirty="0" err="1" smtClean="0"/>
              <a:t>semantic</a:t>
            </a:r>
            <a:r>
              <a:rPr lang="es-ES" sz="2200" dirty="0" smtClean="0"/>
              <a:t> </a:t>
            </a:r>
            <a:r>
              <a:rPr lang="es-ES" sz="2200" dirty="0" err="1" smtClean="0"/>
              <a:t>dependencies</a:t>
            </a:r>
            <a:r>
              <a:rPr lang="es-ES" sz="2200" dirty="0" smtClean="0"/>
              <a:t>”?</a:t>
            </a:r>
          </a:p>
          <a:p>
            <a:pPr lvl="1"/>
            <a:r>
              <a:rPr lang="es-ES" sz="2200" dirty="0" err="1" smtClean="0"/>
              <a:t>How</a:t>
            </a:r>
            <a:r>
              <a:rPr lang="es-ES" sz="2200" dirty="0" smtClean="0"/>
              <a:t> </a:t>
            </a:r>
            <a:r>
              <a:rPr lang="es-ES" sz="2200" dirty="0" err="1" smtClean="0"/>
              <a:t>far</a:t>
            </a:r>
            <a:r>
              <a:rPr lang="es-ES" sz="2200" dirty="0" smtClean="0"/>
              <a:t> can </a:t>
            </a: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s-ES" sz="2200" dirty="0" err="1" smtClean="0"/>
              <a:t>go</a:t>
            </a:r>
            <a:r>
              <a:rPr lang="es-ES" sz="2200" dirty="0" smtClean="0"/>
              <a:t> </a:t>
            </a:r>
            <a:r>
              <a:rPr lang="es-ES" sz="2200" dirty="0" err="1" smtClean="0"/>
              <a:t>with</a:t>
            </a:r>
            <a:r>
              <a:rPr lang="es-ES" sz="2200" dirty="0" smtClean="0"/>
              <a:t> </a:t>
            </a:r>
            <a:r>
              <a:rPr lang="es-ES" sz="2200" dirty="0" err="1" smtClean="0"/>
              <a:t>them</a:t>
            </a:r>
            <a:r>
              <a:rPr lang="es-ES" sz="2200" dirty="0" smtClean="0"/>
              <a:t>?</a:t>
            </a:r>
          </a:p>
          <a:p>
            <a:pPr lvl="1"/>
            <a:r>
              <a:rPr lang="es-ES" sz="2200" dirty="0" err="1"/>
              <a:t>Could</a:t>
            </a:r>
            <a:r>
              <a:rPr lang="es-ES" sz="2200" dirty="0"/>
              <a:t> </a:t>
            </a:r>
            <a:r>
              <a:rPr lang="es-ES" sz="2200" dirty="0" err="1"/>
              <a:t>we</a:t>
            </a:r>
            <a:r>
              <a:rPr lang="es-ES" sz="2200" dirty="0"/>
              <a:t> share </a:t>
            </a:r>
            <a:r>
              <a:rPr lang="es-ES" sz="2200" dirty="0" err="1"/>
              <a:t>them</a:t>
            </a:r>
            <a:r>
              <a:rPr lang="es-ES" sz="2200" dirty="0"/>
              <a:t> </a:t>
            </a:r>
            <a:r>
              <a:rPr lang="es-ES" sz="2200" dirty="0" err="1"/>
              <a:t>across</a:t>
            </a:r>
            <a:r>
              <a:rPr lang="es-ES" sz="2200" dirty="0"/>
              <a:t> </a:t>
            </a:r>
            <a:r>
              <a:rPr lang="es-ES" sz="2200" dirty="0" err="1"/>
              <a:t>languages</a:t>
            </a:r>
            <a:r>
              <a:rPr lang="es-ES" sz="2200" dirty="0"/>
              <a:t>?</a:t>
            </a:r>
            <a:endParaRPr lang="en-US" sz="2200" dirty="0"/>
          </a:p>
          <a:p>
            <a:pPr lvl="1"/>
            <a:r>
              <a:rPr lang="es-ES" sz="2200" dirty="0" err="1" smtClean="0"/>
              <a:t>What’s</a:t>
            </a:r>
            <a:r>
              <a:rPr lang="es-ES" sz="2200" dirty="0" smtClean="0"/>
              <a:t> a </a:t>
            </a:r>
            <a:r>
              <a:rPr lang="es-ES" sz="2200" dirty="0" err="1" smtClean="0"/>
              <a:t>semantic</a:t>
            </a:r>
            <a:r>
              <a:rPr lang="es-ES" sz="2200" dirty="0" smtClean="0"/>
              <a:t> </a:t>
            </a:r>
            <a:r>
              <a:rPr lang="es-ES" sz="2200" dirty="0" err="1" smtClean="0"/>
              <a:t>dependence</a:t>
            </a:r>
            <a:r>
              <a:rPr lang="es-ES" sz="2200" dirty="0" smtClean="0"/>
              <a:t>? A </a:t>
            </a:r>
            <a:r>
              <a:rPr lang="es-ES" sz="2200" dirty="0" err="1" smtClean="0"/>
              <a:t>probability</a:t>
            </a:r>
            <a:r>
              <a:rPr lang="es-ES" sz="2200" dirty="0" smtClean="0"/>
              <a:t> </a:t>
            </a:r>
            <a:r>
              <a:rPr lang="es-ES" sz="2200" dirty="0" err="1" smtClean="0"/>
              <a:t>distribution</a:t>
            </a:r>
            <a:r>
              <a:rPr lang="es-ES" sz="22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Can we have a representation of the whole document instead sentence by sentence?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What else?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953000" y="1905000"/>
            <a:ext cx="1676400" cy="762000"/>
          </a:xfrm>
          <a:prstGeom prst="wedgeRoundRectCallout">
            <a:avLst>
              <a:gd name="adj1" fmla="val 34461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like entities and classes</a:t>
            </a: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ounded Rectangular Callout 39"/>
          <p:cNvSpPr/>
          <p:nvPr/>
        </p:nvSpPr>
        <p:spPr bwMode="auto">
          <a:xfrm>
            <a:off x="2362200" y="1905000"/>
            <a:ext cx="2209800" cy="1143000"/>
          </a:xfrm>
          <a:prstGeom prst="wedgeRoundRectCallout">
            <a:avLst>
              <a:gd name="adj1" fmla="val -36264"/>
              <a:gd name="adj2" fmla="val 10032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 about person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/ organization / location / other?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33400" y="2057400"/>
            <a:ext cx="16764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have entities and classes!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6781800" y="1752600"/>
            <a:ext cx="1905000" cy="990600"/>
          </a:xfrm>
          <a:prstGeom prst="cloudCallou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Silly machine…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30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3048000" cy="4572000"/>
          </a:xfrm>
        </p:spPr>
        <p:txBody>
          <a:bodyPr numCol="1"/>
          <a:lstStyle/>
          <a:p>
            <a:pPr>
              <a:buNone/>
            </a:pPr>
            <a:r>
              <a:rPr lang="en-US" sz="2400" dirty="0" smtClean="0"/>
              <a:t>Easy ones</a:t>
            </a:r>
          </a:p>
          <a:p>
            <a:pPr lvl="1"/>
            <a:r>
              <a:rPr lang="en-US" sz="2000" dirty="0" smtClean="0"/>
              <a:t>Entity</a:t>
            </a:r>
          </a:p>
          <a:p>
            <a:pPr lvl="2"/>
            <a:r>
              <a:rPr lang="en-US" sz="1800" dirty="0" smtClean="0"/>
              <a:t>Named</a:t>
            </a:r>
          </a:p>
          <a:p>
            <a:pPr lvl="3"/>
            <a:r>
              <a:rPr lang="en-US" sz="1400" dirty="0" smtClean="0"/>
              <a:t>Person</a:t>
            </a:r>
          </a:p>
          <a:p>
            <a:pPr lvl="3"/>
            <a:r>
              <a:rPr lang="en-US" sz="1400" dirty="0" smtClean="0"/>
              <a:t>Organization</a:t>
            </a:r>
          </a:p>
          <a:p>
            <a:pPr lvl="3"/>
            <a:r>
              <a:rPr lang="en-US" sz="1400" dirty="0" smtClean="0"/>
              <a:t>Location</a:t>
            </a:r>
          </a:p>
          <a:p>
            <a:pPr lvl="3"/>
            <a:r>
              <a:rPr lang="en-US" sz="1400" dirty="0" smtClean="0"/>
              <a:t>Other</a:t>
            </a:r>
          </a:p>
          <a:p>
            <a:pPr lvl="2"/>
            <a:r>
              <a:rPr lang="en-US" sz="1800" dirty="0" smtClean="0"/>
              <a:t>Date</a:t>
            </a:r>
          </a:p>
          <a:p>
            <a:pPr lvl="2"/>
            <a:r>
              <a:rPr lang="en-US" sz="1800" dirty="0" smtClean="0"/>
              <a:t>Time</a:t>
            </a:r>
          </a:p>
          <a:p>
            <a:pPr lvl="2"/>
            <a:r>
              <a:rPr lang="en-US" sz="1800" dirty="0" smtClean="0"/>
              <a:t>Measure</a:t>
            </a:r>
          </a:p>
          <a:p>
            <a:pPr lvl="3"/>
            <a:r>
              <a:rPr lang="en-US" sz="1400" dirty="0" smtClean="0"/>
              <a:t>Distance</a:t>
            </a:r>
          </a:p>
          <a:p>
            <a:pPr lvl="3"/>
            <a:r>
              <a:rPr lang="en-US" sz="1400" dirty="0" smtClean="0"/>
              <a:t>Weight</a:t>
            </a:r>
          </a:p>
          <a:p>
            <a:pPr lvl="3"/>
            <a:r>
              <a:rPr lang="en-US" sz="1400" dirty="0" smtClean="0"/>
              <a:t>Height</a:t>
            </a:r>
          </a:p>
          <a:p>
            <a:pPr lvl="3"/>
            <a:r>
              <a:rPr lang="en-US" sz="1400" dirty="0" smtClean="0"/>
              <a:t>Other</a:t>
            </a:r>
          </a:p>
          <a:p>
            <a:pPr lvl="2"/>
            <a:r>
              <a:rPr lang="en-US" sz="1800" dirty="0" smtClean="0"/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9050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easy ones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The rest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of words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(almost)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Skip all philosophical argue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Classes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181600" y="1905000"/>
            <a:ext cx="25908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Sure</a:t>
            </a:r>
            <a:r>
              <a:rPr lang="en-US" dirty="0" smtClean="0">
                <a:latin typeface="Candara" pitchFamily="34" charset="0"/>
              </a:rPr>
              <a:t>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This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is about US football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3716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Can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you help me?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5" name="Cloud Callout 24"/>
          <p:cNvSpPr/>
          <p:nvPr/>
        </p:nvSpPr>
        <p:spPr bwMode="auto">
          <a:xfrm>
            <a:off x="2667000" y="2667000"/>
            <a:ext cx="1905000" cy="609600"/>
          </a:xfrm>
          <a:prstGeom prst="cloudCallout">
            <a:avLst>
              <a:gd name="adj1" fmla="val -27158"/>
              <a:gd name="adj2" fmla="val 10163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Great…</a:t>
            </a:r>
          </a:p>
        </p:txBody>
      </p:sp>
      <p:sp>
        <p:nvSpPr>
          <p:cNvPr id="28" name="Cloud Callout 27"/>
          <p:cNvSpPr/>
          <p:nvPr/>
        </p:nvSpPr>
        <p:spPr bwMode="auto">
          <a:xfrm>
            <a:off x="152400" y="5105400"/>
            <a:ext cx="4648200" cy="990600"/>
          </a:xfrm>
          <a:prstGeom prst="cloudCallout">
            <a:avLst>
              <a:gd name="adj1" fmla="val 13949"/>
              <a:gd name="adj2" fmla="val -9703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Maybe 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should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something about US football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25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from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3124200"/>
          </a:xfrm>
        </p:spPr>
        <p:txBody>
          <a:bodyPr/>
          <a:lstStyle/>
          <a:p>
            <a:r>
              <a:rPr lang="en-US" sz="2400" dirty="0" smtClean="0"/>
              <a:t>Do texts point out classes? Of course</a:t>
            </a:r>
          </a:p>
          <a:p>
            <a:r>
              <a:rPr lang="en-US" sz="2400" dirty="0" smtClean="0"/>
              <a:t>What classes? The relevant classes for reading</a:t>
            </a:r>
          </a:p>
          <a:p>
            <a:r>
              <a:rPr lang="en-US" sz="2400" dirty="0" err="1" smtClean="0"/>
              <a:t>Uhm</a:t>
            </a:r>
            <a:r>
              <a:rPr lang="en-US" sz="2400" dirty="0" smtClean="0"/>
              <a:t>… this could be interesting…</a:t>
            </a:r>
          </a:p>
          <a:p>
            <a:r>
              <a:rPr lang="en-US" sz="2400" dirty="0" smtClean="0"/>
              <a:t>Just small experiment:</a:t>
            </a:r>
          </a:p>
          <a:p>
            <a:pPr lvl="1"/>
            <a:r>
              <a:rPr lang="en-US" sz="2200" dirty="0" smtClean="0"/>
              <a:t>Parse 30,000 docs. about US football</a:t>
            </a:r>
          </a:p>
          <a:p>
            <a:pPr lvl="1"/>
            <a:r>
              <a:rPr lang="en-US" sz="2200" dirty="0" smtClean="0"/>
              <a:t>Look for these dependencies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28800" y="4724400"/>
            <a:ext cx="1447800" cy="1447800"/>
            <a:chOff x="1828800" y="4724400"/>
            <a:chExt cx="1447800" cy="1447800"/>
          </a:xfrm>
        </p:grpSpPr>
        <p:sp>
          <p:nvSpPr>
            <p:cNvPr id="5" name="Oval 4"/>
            <p:cNvSpPr/>
            <p:nvPr/>
          </p:nvSpPr>
          <p:spPr bwMode="auto">
            <a:xfrm>
              <a:off x="1828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1336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2" name="Straight Arrow Connector 11"/>
            <p:cNvCxnSpPr>
              <a:stCxn id="5" idx="4"/>
              <a:endCxn id="6" idx="0"/>
            </p:cNvCxnSpPr>
            <p:nvPr/>
          </p:nvCxnSpPr>
          <p:spPr bwMode="auto">
            <a:xfrm rot="16200000" flipH="1">
              <a:off x="23622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67000" y="5181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1400" y="4724400"/>
            <a:ext cx="1752600" cy="1447800"/>
            <a:chOff x="3581400" y="4724400"/>
            <a:chExt cx="1752600" cy="1447800"/>
          </a:xfrm>
        </p:grpSpPr>
        <p:sp>
          <p:nvSpPr>
            <p:cNvPr id="19" name="Oval 18"/>
            <p:cNvSpPr/>
            <p:nvPr/>
          </p:nvSpPr>
          <p:spPr bwMode="auto">
            <a:xfrm>
              <a:off x="35814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8862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1" name="Straight Arrow Connector 20"/>
            <p:cNvCxnSpPr>
              <a:stCxn id="19" idx="4"/>
              <a:endCxn id="20" idx="0"/>
            </p:cNvCxnSpPr>
            <p:nvPr/>
          </p:nvCxnSpPr>
          <p:spPr bwMode="auto">
            <a:xfrm rot="16200000" flipH="1">
              <a:off x="41148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5181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appos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7800" y="4724400"/>
            <a:ext cx="1447800" cy="1447800"/>
            <a:chOff x="5257800" y="4724400"/>
            <a:chExt cx="1447800" cy="1447800"/>
          </a:xfrm>
        </p:grpSpPr>
        <p:sp>
          <p:nvSpPr>
            <p:cNvPr id="23" name="Oval 22"/>
            <p:cNvSpPr/>
            <p:nvPr/>
          </p:nvSpPr>
          <p:spPr bwMode="auto">
            <a:xfrm>
              <a:off x="5257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5626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5" name="Straight Arrow Connector 24"/>
            <p:cNvCxnSpPr>
              <a:stCxn id="23" idx="4"/>
              <a:endCxn id="24" idx="0"/>
            </p:cNvCxnSpPr>
            <p:nvPr/>
          </p:nvCxnSpPr>
          <p:spPr bwMode="auto">
            <a:xfrm rot="16200000" flipH="1">
              <a:off x="57912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096000" y="5181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has-instance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934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/>
              <a:t>334:has_instance:[</a:t>
            </a:r>
            <a:r>
              <a:rPr lang="en-US" sz="1800" dirty="0" err="1" smtClean="0"/>
              <a:t>quarterback:n</a:t>
            </a:r>
            <a:r>
              <a:rPr lang="en-US" sz="1800" dirty="0" smtClean="0"/>
              <a:t>, ('</a:t>
            </a:r>
            <a:r>
              <a:rPr lang="en-US" sz="1800" dirty="0" err="1" smtClean="0"/>
              <a:t>Kerry':'Collins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306:has_instance:[</a:t>
            </a:r>
            <a:r>
              <a:rPr lang="en-US" sz="1800" dirty="0" err="1" smtClean="0"/>
              <a:t>end:n</a:t>
            </a:r>
            <a:r>
              <a:rPr lang="en-US" sz="1800" dirty="0" smtClean="0"/>
              <a:t>, ('</a:t>
            </a:r>
            <a:r>
              <a:rPr lang="en-US" sz="1800" dirty="0" err="1" smtClean="0"/>
              <a:t>Michael':'Strahan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192:has_instance:[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'</a:t>
            </a:r>
            <a:r>
              <a:rPr lang="en-US" sz="1800" dirty="0" err="1" smtClean="0"/>
              <a:t>Giants':name</a:t>
            </a:r>
            <a:r>
              <a:rPr lang="en-US" sz="1800" dirty="0" smtClean="0"/>
              <a:t>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178:has_instance:[</a:t>
            </a:r>
            <a:r>
              <a:rPr lang="en-US" sz="1800" dirty="0" err="1" smtClean="0"/>
              <a:t>owner:n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Jerry':'Jones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151:has_instance:[</a:t>
            </a:r>
            <a:r>
              <a:rPr lang="en-US" sz="1800" dirty="0" err="1" smtClean="0"/>
              <a:t>linebacker:n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Jessie':'Armstead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145:has_instance:[</a:t>
            </a:r>
            <a:r>
              <a:rPr lang="en-US" sz="1800" dirty="0" err="1" smtClean="0"/>
              <a:t>coach:n</a:t>
            </a:r>
            <a:r>
              <a:rPr lang="en-US" sz="1800" dirty="0" smtClean="0"/>
              <a:t>, ('</a:t>
            </a:r>
            <a:r>
              <a:rPr lang="en-US" sz="1800" dirty="0" err="1" smtClean="0"/>
              <a:t>Bill':'Parcells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139:has_instance:[</a:t>
            </a:r>
            <a:r>
              <a:rPr lang="en-US" sz="1800" dirty="0" err="1" smtClean="0"/>
              <a:t>receiver:n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Amani':'Toomer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800600"/>
          </a:xfrm>
        </p:spPr>
        <p:txBody>
          <a:bodyPr numCol="3"/>
          <a:lstStyle/>
          <a:p>
            <a:pPr>
              <a:buNone/>
            </a:pPr>
            <a:r>
              <a:rPr lang="en-US" sz="1800" dirty="0" smtClean="0"/>
              <a:t>15457 quarterback</a:t>
            </a:r>
          </a:p>
          <a:p>
            <a:pPr>
              <a:buNone/>
            </a:pPr>
            <a:r>
              <a:rPr lang="en-US" sz="1800" dirty="0" smtClean="0"/>
              <a:t>  12395 coach</a:t>
            </a:r>
          </a:p>
          <a:p>
            <a:pPr>
              <a:buNone/>
            </a:pPr>
            <a:r>
              <a:rPr lang="en-US" sz="1800" dirty="0" smtClean="0"/>
              <a:t>   7865 end</a:t>
            </a:r>
          </a:p>
          <a:p>
            <a:pPr>
              <a:buNone/>
            </a:pPr>
            <a:r>
              <a:rPr lang="en-US" sz="1800" dirty="0" smtClean="0"/>
              <a:t>   7611 receiver</a:t>
            </a:r>
          </a:p>
          <a:p>
            <a:pPr>
              <a:buNone/>
            </a:pPr>
            <a:r>
              <a:rPr lang="en-US" sz="1800" dirty="0" smtClean="0"/>
              <a:t>   6794 linebacker</a:t>
            </a:r>
          </a:p>
          <a:p>
            <a:pPr>
              <a:buNone/>
            </a:pPr>
            <a:r>
              <a:rPr lang="en-US" sz="1800" dirty="0" smtClean="0"/>
              <a:t>   4348 team</a:t>
            </a:r>
          </a:p>
          <a:p>
            <a:pPr>
              <a:buNone/>
            </a:pPr>
            <a:r>
              <a:rPr lang="en-US" sz="1800" dirty="0" smtClean="0"/>
              <a:t>   4153 coordinator</a:t>
            </a:r>
          </a:p>
          <a:p>
            <a:pPr>
              <a:buNone/>
            </a:pPr>
            <a:r>
              <a:rPr lang="en-US" sz="1800" dirty="0" smtClean="0"/>
              <a:t>   4127 player</a:t>
            </a:r>
          </a:p>
          <a:p>
            <a:pPr>
              <a:buNone/>
            </a:pPr>
            <a:r>
              <a:rPr lang="en-US" sz="1800" dirty="0" smtClean="0"/>
              <a:t>   4000 president</a:t>
            </a:r>
          </a:p>
          <a:p>
            <a:pPr>
              <a:buNone/>
            </a:pPr>
            <a:r>
              <a:rPr lang="en-US" sz="1800" dirty="0" smtClean="0"/>
              <a:t>   3862 safety</a:t>
            </a:r>
          </a:p>
          <a:p>
            <a:pPr>
              <a:buNone/>
            </a:pPr>
            <a:r>
              <a:rPr lang="en-US" sz="1800" dirty="0" smtClean="0"/>
              <a:t>   3722 cornerback</a:t>
            </a:r>
          </a:p>
          <a:p>
            <a:pPr>
              <a:buNone/>
            </a:pPr>
            <a:r>
              <a:rPr lang="en-US" sz="1800" dirty="0" smtClean="0"/>
              <a:t>   3479 (</a:t>
            </a:r>
            <a:r>
              <a:rPr lang="en-US" sz="1800" dirty="0" err="1" smtClean="0"/>
              <a:t>wide:receiver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3344 (</a:t>
            </a:r>
            <a:r>
              <a:rPr lang="en-US" sz="1800" dirty="0" err="1" smtClean="0"/>
              <a:t>defensive:end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3265 director</a:t>
            </a:r>
          </a:p>
          <a:p>
            <a:pPr>
              <a:buNone/>
            </a:pPr>
            <a:r>
              <a:rPr lang="en-US" sz="1800" dirty="0" smtClean="0"/>
              <a:t>   3252 owner</a:t>
            </a:r>
          </a:p>
          <a:p>
            <a:pPr>
              <a:buNone/>
            </a:pPr>
            <a:r>
              <a:rPr lang="en-US" sz="1800" dirty="0" smtClean="0"/>
              <a:t>   2870 (</a:t>
            </a:r>
            <a:r>
              <a:rPr lang="en-US" sz="1800" dirty="0" err="1" smtClean="0"/>
              <a:t>tight:end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2780 agent</a:t>
            </a:r>
          </a:p>
          <a:p>
            <a:pPr>
              <a:buNone/>
            </a:pPr>
            <a:r>
              <a:rPr lang="en-US" sz="1800" dirty="0" smtClean="0"/>
              <a:t>   2291 guard</a:t>
            </a:r>
          </a:p>
          <a:p>
            <a:pPr>
              <a:buNone/>
            </a:pPr>
            <a:r>
              <a:rPr lang="en-US" sz="1800" dirty="0" smtClean="0"/>
              <a:t>   2258 pick</a:t>
            </a:r>
          </a:p>
          <a:p>
            <a:pPr>
              <a:buNone/>
            </a:pPr>
            <a:r>
              <a:rPr lang="en-US" sz="1800" dirty="0" smtClean="0"/>
              <a:t>   2177 manager</a:t>
            </a:r>
          </a:p>
          <a:p>
            <a:pPr>
              <a:buNone/>
            </a:pPr>
            <a:r>
              <a:rPr lang="en-US" sz="1800" dirty="0" smtClean="0"/>
              <a:t>   2138 (</a:t>
            </a:r>
            <a:r>
              <a:rPr lang="en-US" sz="1800" dirty="0" err="1" smtClean="0"/>
              <a:t>head:coach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2082 rookie</a:t>
            </a:r>
          </a:p>
          <a:p>
            <a:pPr>
              <a:buNone/>
            </a:pPr>
            <a:r>
              <a:rPr lang="en-US" sz="1800" dirty="0" smtClean="0"/>
              <a:t>   2039 back</a:t>
            </a:r>
          </a:p>
          <a:p>
            <a:pPr>
              <a:buNone/>
            </a:pPr>
            <a:r>
              <a:rPr lang="en-US" sz="1800" dirty="0" smtClean="0"/>
              <a:t>   1985 (</a:t>
            </a:r>
            <a:r>
              <a:rPr lang="en-US" sz="1800" dirty="0" err="1" smtClean="0"/>
              <a:t>defensive:coordinator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1882 lineman</a:t>
            </a:r>
          </a:p>
          <a:p>
            <a:pPr>
              <a:buNone/>
            </a:pPr>
            <a:r>
              <a:rPr lang="en-US" sz="1800" dirty="0" smtClean="0"/>
              <a:t>   1836 (</a:t>
            </a:r>
            <a:r>
              <a:rPr lang="en-US" sz="1800" dirty="0" err="1" smtClean="0"/>
              <a:t>offensive:coordinator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1832 tackle</a:t>
            </a:r>
          </a:p>
          <a:p>
            <a:pPr>
              <a:buNone/>
            </a:pPr>
            <a:r>
              <a:rPr lang="en-US" sz="1800" dirty="0" smtClean="0"/>
              <a:t>   1799 center</a:t>
            </a:r>
          </a:p>
          <a:p>
            <a:pPr>
              <a:buNone/>
            </a:pPr>
            <a:r>
              <a:rPr lang="en-US" sz="1800" dirty="0" smtClean="0"/>
              <a:t>   1776 (</a:t>
            </a:r>
            <a:r>
              <a:rPr lang="en-US" sz="1800" dirty="0" err="1" smtClean="0"/>
              <a:t>general:manager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1425 fullback</a:t>
            </a:r>
          </a:p>
          <a:p>
            <a:pPr>
              <a:buNone/>
            </a:pPr>
            <a:r>
              <a:rPr lang="en-US" sz="1800" dirty="0" smtClean="0"/>
              <a:t>   1366 (</a:t>
            </a:r>
            <a:r>
              <a:rPr lang="en-US" sz="1800" dirty="0" err="1" smtClean="0"/>
              <a:t>vice:president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1196 backup</a:t>
            </a:r>
          </a:p>
          <a:p>
            <a:pPr>
              <a:buNone/>
            </a:pPr>
            <a:r>
              <a:rPr lang="en-US" sz="1800" dirty="0" smtClean="0"/>
              <a:t>   1193 game</a:t>
            </a:r>
          </a:p>
          <a:p>
            <a:pPr>
              <a:buNone/>
            </a:pPr>
            <a:r>
              <a:rPr lang="en-US" sz="1800" dirty="0" smtClean="0"/>
              <a:t>   1140 choice</a:t>
            </a:r>
          </a:p>
          <a:p>
            <a:pPr>
              <a:buNone/>
            </a:pPr>
            <a:r>
              <a:rPr lang="en-US" sz="1800" dirty="0" smtClean="0"/>
              <a:t>   1102 starter</a:t>
            </a:r>
          </a:p>
          <a:p>
            <a:pPr>
              <a:buNone/>
            </a:pPr>
            <a:r>
              <a:rPr lang="en-US" sz="1800" dirty="0" smtClean="0"/>
              <a:t>   1100 spokesman</a:t>
            </a:r>
          </a:p>
          <a:p>
            <a:pPr>
              <a:buNone/>
            </a:pPr>
            <a:r>
              <a:rPr lang="en-US" sz="1800" dirty="0" smtClean="0"/>
              <a:t>   1083 (</a:t>
            </a:r>
            <a:r>
              <a:rPr lang="en-US" sz="1800" dirty="0" err="1" smtClean="0"/>
              <a:t>free:agent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1006 champion</a:t>
            </a:r>
          </a:p>
          <a:p>
            <a:pPr>
              <a:buNone/>
            </a:pPr>
            <a:r>
              <a:rPr lang="en-US" sz="1800" dirty="0" smtClean="0"/>
              <a:t>    990 man</a:t>
            </a:r>
          </a:p>
          <a:p>
            <a:pPr>
              <a:buNone/>
            </a:pPr>
            <a:r>
              <a:rPr lang="en-US" sz="1800" dirty="0" smtClean="0"/>
              <a:t>    989 son</a:t>
            </a:r>
          </a:p>
          <a:p>
            <a:pPr>
              <a:buNone/>
            </a:pPr>
            <a:r>
              <a:rPr lang="en-US" sz="1800" dirty="0" smtClean="0"/>
              <a:t>    987 tailback</a:t>
            </a:r>
          </a:p>
          <a:p>
            <a:pPr>
              <a:buNone/>
            </a:pPr>
            <a:r>
              <a:rPr lang="en-US" sz="1800" dirty="0" smtClean="0"/>
              <a:t>     …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Find more ways to point out a class in text? </a:t>
            </a:r>
          </a:p>
          <a:p>
            <a:pPr lvl="1"/>
            <a:r>
              <a:rPr lang="en-US" sz="2400" dirty="0" smtClean="0"/>
              <a:t>Now you have thousands of seeds</a:t>
            </a:r>
          </a:p>
          <a:p>
            <a:pPr lvl="1"/>
            <a:r>
              <a:rPr lang="en-US" sz="2400" dirty="0" smtClean="0"/>
              <a:t>Bootstrap!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But remember, coupled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Classes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343400" y="1905000"/>
            <a:ext cx="42672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 a mess! Flat, redundant…! Where </a:t>
            </a:r>
            <a:r>
              <a:rPr lang="en-US" dirty="0" smtClean="0">
                <a:latin typeface="Candara" pitchFamily="34" charset="0"/>
              </a:rPr>
              <a:t>are </a:t>
            </a:r>
            <a:r>
              <a:rPr lang="en-US" dirty="0" err="1" smtClean="0">
                <a:latin typeface="Candara" pitchFamily="34" charset="0"/>
              </a:rPr>
              <a:t>g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ameWinner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safetyPartial</a:t>
            </a:r>
            <a:r>
              <a:rPr lang="en-US" dirty="0" err="1" smtClean="0">
                <a:latin typeface="Candara" pitchFamily="34" charset="0"/>
              </a:rPr>
              <a:t>Count</a:t>
            </a:r>
            <a:r>
              <a:rPr lang="en-US" dirty="0" smtClean="0">
                <a:latin typeface="Candara" pitchFamily="34" charset="0"/>
              </a:rPr>
              <a:t>,  …?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4478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have these classes!</a:t>
            </a: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2743200" y="2438400"/>
            <a:ext cx="990600" cy="381000"/>
          </a:xfrm>
          <a:prstGeom prst="wedgeRoundRectCallout">
            <a:avLst>
              <a:gd name="adj1" fmla="val -50246"/>
              <a:gd name="adj2" fmla="val 252935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Relations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257800" y="1905000"/>
            <a:ext cx="29718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Ok, let’s move on… Show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me the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you have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905000" cy="762000"/>
          </a:xfrm>
          <a:prstGeom prst="wedgeRoundRectCallout">
            <a:avLst>
              <a:gd name="adj1" fmla="val 59738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gameWinner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a class!? Come on!</a:t>
            </a:r>
          </a:p>
        </p:txBody>
      </p:sp>
      <p:sp>
        <p:nvSpPr>
          <p:cNvPr id="25" name="Cloud Callout 24"/>
          <p:cNvSpPr/>
          <p:nvPr/>
        </p:nvSpPr>
        <p:spPr bwMode="auto">
          <a:xfrm>
            <a:off x="2971800" y="2362200"/>
            <a:ext cx="1905000" cy="838200"/>
          </a:xfrm>
          <a:prstGeom prst="cloudCallout">
            <a:avLst>
              <a:gd name="adj1" fmla="val -34984"/>
              <a:gd name="adj2" fmla="val 10163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test </a:t>
            </a:r>
            <a:r>
              <a:rPr lang="es-ES" dirty="0" err="1" smtClean="0"/>
              <a:t>knowledge</a:t>
            </a:r>
            <a:r>
              <a:rPr lang="es-ES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test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acquired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?</a:t>
            </a:r>
          </a:p>
          <a:p>
            <a:pPr marL="400050" lvl="1" indent="0">
              <a:buNone/>
            </a:pPr>
            <a:endParaRPr lang="es-ES" dirty="0"/>
          </a:p>
          <a:p>
            <a:pPr marL="400050" lvl="1" indent="0">
              <a:buNone/>
            </a:pPr>
            <a:r>
              <a:rPr lang="es-ES" dirty="0" err="1" smtClean="0"/>
              <a:t>Answering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212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Tom, </a:t>
            </a:r>
            <a:r>
              <a:rPr lang="en-US" sz="2000" dirty="0" err="1" smtClean="0"/>
              <a:t>ehm</a:t>
            </a:r>
            <a:r>
              <a:rPr lang="en-US" sz="2000" dirty="0" smtClean="0"/>
              <a:t>… What’s a relation?</a:t>
            </a:r>
          </a:p>
          <a:p>
            <a:r>
              <a:rPr lang="en-US" sz="2000" dirty="0" smtClean="0"/>
              <a:t>Well… certainly, a relation is a n-</a:t>
            </a:r>
            <a:r>
              <a:rPr lang="en-US" sz="2000" dirty="0" err="1" smtClean="0"/>
              <a:t>tuple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... n-</a:t>
            </a:r>
            <a:r>
              <a:rPr lang="en-US" sz="2000" dirty="0" err="1" smtClean="0"/>
              <a:t>tuple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Like verb structures?</a:t>
            </a:r>
          </a:p>
          <a:p>
            <a:r>
              <a:rPr lang="en-US" sz="2000" dirty="0" err="1" smtClean="0"/>
              <a:t>Uhm</a:t>
            </a:r>
            <a:r>
              <a:rPr lang="en-US" sz="2000" dirty="0" smtClean="0"/>
              <a:t>… this could be interesting…</a:t>
            </a:r>
          </a:p>
          <a:p>
            <a:r>
              <a:rPr lang="en-US" sz="2000" dirty="0" smtClean="0"/>
              <a:t>Just small experiment:</a:t>
            </a:r>
          </a:p>
          <a:p>
            <a:pPr lvl="1"/>
            <a:r>
              <a:rPr lang="en-US" sz="2000" dirty="0" smtClean="0"/>
              <a:t>Take the 30,000 docs. about US football and look for: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6800" y="4724400"/>
            <a:ext cx="2667000" cy="1524000"/>
            <a:chOff x="1066800" y="4724400"/>
            <a:chExt cx="2667000" cy="1524000"/>
          </a:xfrm>
        </p:grpSpPr>
        <p:sp>
          <p:nvSpPr>
            <p:cNvPr id="4" name="Oval 3"/>
            <p:cNvSpPr/>
            <p:nvPr/>
          </p:nvSpPr>
          <p:spPr bwMode="auto">
            <a:xfrm>
              <a:off x="1828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VB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0668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6" name="Straight Arrow Connector 5"/>
            <p:cNvCxnSpPr>
              <a:stCxn id="4" idx="4"/>
              <a:endCxn id="5" idx="0"/>
            </p:cNvCxnSpPr>
            <p:nvPr/>
          </p:nvCxnSpPr>
          <p:spPr bwMode="auto">
            <a:xfrm rot="5400000">
              <a:off x="1790700" y="5105400"/>
              <a:ext cx="45720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295400" y="5257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arg0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46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0" name="Straight Arrow Connector 9"/>
            <p:cNvCxnSpPr>
              <a:stCxn id="4" idx="4"/>
              <a:endCxn id="9" idx="0"/>
            </p:cNvCxnSpPr>
            <p:nvPr/>
          </p:nvCxnSpPr>
          <p:spPr bwMode="auto">
            <a:xfrm rot="16200000" flipH="1">
              <a:off x="2514600" y="5143500"/>
              <a:ext cx="457200" cy="685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819400" y="5257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arg1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8600" y="4724400"/>
            <a:ext cx="4038600" cy="1524000"/>
            <a:chOff x="4038600" y="4724400"/>
            <a:chExt cx="4038600" cy="1524000"/>
          </a:xfrm>
        </p:grpSpPr>
        <p:sp>
          <p:nvSpPr>
            <p:cNvPr id="13" name="Oval 12"/>
            <p:cNvSpPr/>
            <p:nvPr/>
          </p:nvSpPr>
          <p:spPr bwMode="auto">
            <a:xfrm>
              <a:off x="69342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4" name="Straight Arrow Connector 13"/>
            <p:cNvCxnSpPr>
              <a:stCxn id="19" idx="4"/>
              <a:endCxn id="13" idx="0"/>
            </p:cNvCxnSpPr>
            <p:nvPr/>
          </p:nvCxnSpPr>
          <p:spPr bwMode="auto">
            <a:xfrm rot="16200000" flipH="1">
              <a:off x="6553200" y="4762500"/>
              <a:ext cx="457200" cy="1447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934200" y="5181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prep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864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VB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386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1" name="Straight Arrow Connector 20"/>
            <p:cNvCxnSpPr>
              <a:stCxn id="19" idx="4"/>
              <a:endCxn id="20" idx="0"/>
            </p:cNvCxnSpPr>
            <p:nvPr/>
          </p:nvCxnSpPr>
          <p:spPr bwMode="auto">
            <a:xfrm rot="5400000">
              <a:off x="5105400" y="4762500"/>
              <a:ext cx="457200" cy="1447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648200" y="5181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arg0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4864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4" name="Straight Arrow Connector 23"/>
            <p:cNvCxnSpPr>
              <a:stCxn id="19" idx="4"/>
              <a:endCxn id="23" idx="0"/>
            </p:cNvCxnSpPr>
            <p:nvPr/>
          </p:nvCxnSpPr>
          <p:spPr bwMode="auto">
            <a:xfrm rot="5400000">
              <a:off x="5829300" y="54864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019800" y="533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Extraction of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Patterns over dependency trees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spcAft>
                <a:spcPts val="1800"/>
              </a:spcAft>
              <a:buNone/>
            </a:pPr>
            <a:r>
              <a:rPr lang="en-US" sz="2000" b="1" dirty="0" smtClean="0"/>
              <a:t>prop( Type, Form : </a:t>
            </a:r>
            <a:r>
              <a:rPr lang="en-US" sz="2000" b="1" dirty="0" err="1" smtClean="0"/>
              <a:t>DependencyConstrains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NodeConstrains</a:t>
            </a:r>
            <a:r>
              <a:rPr lang="en-US" sz="2000" b="1" dirty="0" smtClean="0"/>
              <a:t> ).</a:t>
            </a:r>
            <a:endParaRPr lang="en-US" sz="2000" dirty="0" smtClean="0"/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Examples:</a:t>
            </a:r>
          </a:p>
          <a:p>
            <a:pPr lvl="1">
              <a:buNone/>
            </a:pPr>
            <a:r>
              <a:rPr lang="en-US" sz="1800" dirty="0" smtClean="0"/>
              <a:t>prop(</a:t>
            </a:r>
            <a:r>
              <a:rPr lang="en-US" sz="1800" dirty="0" err="1" smtClean="0"/>
              <a:t>nv</a:t>
            </a:r>
            <a:r>
              <a:rPr lang="en-US" sz="1800" dirty="0" smtClean="0"/>
              <a:t>, [N,V] : </a:t>
            </a:r>
            <a:r>
              <a:rPr lang="en-US" sz="1800" b="1" dirty="0" smtClean="0"/>
              <a:t>[V:N:nsubj, not(V:_:'dobj')] </a:t>
            </a:r>
            <a:r>
              <a:rPr lang="en-US" sz="1800" dirty="0" smtClean="0"/>
              <a:t>: [verb(V)]).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prop(</a:t>
            </a:r>
            <a:r>
              <a:rPr lang="en-US" sz="1800" dirty="0" err="1" smtClean="0"/>
              <a:t>nvnpn</a:t>
            </a:r>
            <a:r>
              <a:rPr lang="en-US" sz="1800" dirty="0" smtClean="0"/>
              <a:t>, [N1,V,N2,P,N3]:</a:t>
            </a:r>
            <a:r>
              <a:rPr lang="en-US" sz="1800" b="1" dirty="0" smtClean="0"/>
              <a:t>[V:N2:'dobj', V:N3:Prep, </a:t>
            </a:r>
            <a:r>
              <a:rPr lang="en-US" sz="1800" b="1" dirty="0" err="1" smtClean="0"/>
              <a:t>subj</a:t>
            </a:r>
            <a:r>
              <a:rPr lang="en-US" sz="1800" b="1" dirty="0" smtClean="0"/>
              <a:t>(V,N1)]</a:t>
            </a:r>
            <a:r>
              <a:rPr lang="en-US" sz="1800" dirty="0" smtClean="0"/>
              <a:t>:[prep(</a:t>
            </a:r>
            <a:r>
              <a:rPr lang="en-US" sz="1800" dirty="0" err="1" smtClean="0"/>
              <a:t>Prep,P</a:t>
            </a:r>
            <a:r>
              <a:rPr lang="en-US" sz="1800" dirty="0" smtClean="0"/>
              <a:t>)]).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prop(</a:t>
            </a:r>
            <a:r>
              <a:rPr lang="en-US" sz="1800" dirty="0" err="1" smtClean="0"/>
              <a:t>has_value</a:t>
            </a:r>
            <a:r>
              <a:rPr lang="en-US" sz="1800" dirty="0" smtClean="0"/>
              <a:t>, [</a:t>
            </a:r>
            <a:r>
              <a:rPr lang="en-US" sz="1800" dirty="0" err="1" smtClean="0"/>
              <a:t>N,Val</a:t>
            </a:r>
            <a:r>
              <a:rPr lang="en-US" sz="1800" dirty="0" smtClean="0"/>
              <a:t>]:[N:Val:_]:</a:t>
            </a:r>
            <a:r>
              <a:rPr lang="en-US" sz="1800" b="1" dirty="0" smtClean="0"/>
              <a:t>[</a:t>
            </a:r>
            <a:r>
              <a:rPr lang="en-US" sz="1800" b="1" dirty="0" err="1" smtClean="0"/>
              <a:t>nn</a:t>
            </a:r>
            <a:r>
              <a:rPr lang="en-US" sz="1800" b="1" dirty="0" smtClean="0"/>
              <a:t>(N), </a:t>
            </a:r>
            <a:r>
              <a:rPr lang="en-US" sz="1800" b="1" dirty="0" err="1" smtClean="0"/>
              <a:t>cd</a:t>
            </a:r>
            <a:r>
              <a:rPr lang="en-US" sz="1800" b="1" dirty="0" smtClean="0"/>
              <a:t>(Val), not(lemma(</a:t>
            </a:r>
            <a:r>
              <a:rPr lang="en-US" sz="1800" b="1" dirty="0" err="1" smtClean="0"/>
              <a:t>Val,'one</a:t>
            </a:r>
            <a:r>
              <a:rPr lang="en-US" sz="1800" b="1" dirty="0" smtClean="0"/>
              <a:t>'))]</a:t>
            </a:r>
            <a:r>
              <a:rPr lang="en-US" sz="1800" dirty="0" smtClean="0"/>
              <a:t>).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5720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thing:n</a:t>
            </a:r>
            <a:r>
              <a:rPr lang="en-US" sz="1600" dirty="0" smtClean="0"/>
              <a:t>]:1530.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thing:n</a:t>
            </a:r>
            <a:r>
              <a:rPr lang="en-US" sz="1600" dirty="0" smtClean="0"/>
              <a:t>]:1264.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]:960.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tell:v</a:t>
            </a:r>
            <a:r>
              <a:rPr lang="en-US" sz="1600" dirty="0" smtClean="0"/>
              <a:t>, 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]:902.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]:814.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chance:n</a:t>
            </a:r>
            <a:r>
              <a:rPr lang="en-US" sz="1600" dirty="0" smtClean="0"/>
              <a:t>]:656.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miss:v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]:580.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]:567.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lot:n</a:t>
            </a:r>
            <a:r>
              <a:rPr lang="en-US" sz="1600" dirty="0" smtClean="0"/>
              <a:t>]:551.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job:n</a:t>
            </a:r>
            <a:r>
              <a:rPr lang="en-US" sz="1600" dirty="0" smtClean="0"/>
              <a:t>]:490.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lose:v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]:482.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problem:n</a:t>
            </a:r>
            <a:r>
              <a:rPr lang="en-US" sz="1600" dirty="0" smtClean="0"/>
              <a:t>]:479.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tell:v</a:t>
            </a:r>
            <a:r>
              <a:rPr lang="en-US" sz="1600" dirty="0" smtClean="0"/>
              <a:t>, </a:t>
            </a:r>
            <a:r>
              <a:rPr lang="en-US" sz="1600" dirty="0" err="1" smtClean="0"/>
              <a:t>group:n</a:t>
            </a:r>
            <a:r>
              <a:rPr lang="en-US" sz="1600" dirty="0" smtClean="0"/>
              <a:t>]:473.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interception:n</a:t>
            </a:r>
            <a:r>
              <a:rPr lang="en-US" sz="1600" dirty="0" smtClean="0"/>
              <a:t>]:465.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play:v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]:464.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638800" y="2590800"/>
            <a:ext cx="3124200" cy="25908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Considering pronouns</a:t>
            </a:r>
          </a:p>
          <a:p>
            <a:pPr lvl="1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Person  &lt;- he, she</a:t>
            </a:r>
          </a:p>
          <a:p>
            <a:pPr lvl="1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Thing &lt;- it</a:t>
            </a:r>
          </a:p>
          <a:p>
            <a:pPr lvl="1">
              <a:spcBef>
                <a:spcPct val="2000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Group &lt;-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they, </a:t>
            </a:r>
            <a:r>
              <a:rPr lang="en-US" dirty="0" smtClean="0">
                <a:latin typeface="Candara" pitchFamily="34" charset="0"/>
              </a:rPr>
              <a:t>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343400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win:v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]:297.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have:v</a:t>
            </a:r>
            <a:r>
              <a:rPr lang="en-US" sz="1800" dirty="0" smtClean="0"/>
              <a:t>, </a:t>
            </a:r>
            <a:r>
              <a:rPr lang="en-US" sz="1800" dirty="0" err="1" smtClean="0"/>
              <a:t>record:n</a:t>
            </a:r>
            <a:r>
              <a:rPr lang="en-US" sz="1800" dirty="0" smtClean="0"/>
              <a:t>]:212.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lose:v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]:166.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]:160.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play:v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]:154.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goal:n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]:154.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 (</a:t>
            </a:r>
            <a:r>
              <a:rPr lang="en-US" sz="1800" dirty="0" err="1" smtClean="0"/>
              <a:t>field:goal</a:t>
            </a:r>
            <a:r>
              <a:rPr lang="en-US" sz="1800" dirty="0" smtClean="0"/>
              <a:t>):n,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]:150.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make:v</a:t>
            </a:r>
            <a:r>
              <a:rPr lang="en-US" sz="1800" dirty="0" smtClean="0"/>
              <a:t>, </a:t>
            </a:r>
            <a:r>
              <a:rPr lang="en-US" sz="1800" dirty="0" err="1" smtClean="0"/>
              <a:t>playoff:n</a:t>
            </a:r>
            <a:r>
              <a:rPr lang="en-US" sz="1800" dirty="0" smtClean="0"/>
              <a:t>]:146.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win:v</a:t>
            </a:r>
            <a:r>
              <a:rPr lang="en-US" sz="1800" dirty="0" smtClean="0"/>
              <a:t>, </a:t>
            </a:r>
            <a:r>
              <a:rPr lang="en-US" sz="1800" dirty="0" err="1" smtClean="0"/>
              <a:t>championship:n</a:t>
            </a:r>
            <a:r>
              <a:rPr lang="en-US" sz="1800" dirty="0" smtClean="0"/>
              <a:t>]:136.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0):lead):n]:135.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goal:n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0):lead):n]:124.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 (</a:t>
            </a:r>
            <a:r>
              <a:rPr lang="en-US" sz="1800" dirty="0" err="1" smtClean="0"/>
              <a:t>field:goal</a:t>
            </a:r>
            <a:r>
              <a:rPr lang="en-US" sz="1800" dirty="0" smtClean="0"/>
              <a:t>):n,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0):lead):n]:123.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offense:n</a:t>
            </a:r>
            <a:r>
              <a:rPr lang="en-US" sz="1800" dirty="0" smtClean="0"/>
              <a:t>, </a:t>
            </a:r>
            <a:r>
              <a:rPr lang="en-US" sz="1800" dirty="0" err="1" smtClean="0"/>
              <a:t>score:v</a:t>
            </a:r>
            <a:r>
              <a:rPr lang="en-US" sz="1800" dirty="0" smtClean="0"/>
              <a:t>, 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]:118.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638800" y="2590800"/>
            <a:ext cx="2057400" cy="457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Ignoring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“relations”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781800" cy="41148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relation</a:t>
            </a:r>
            <a:r>
              <a:rPr lang="en-US" sz="2400" dirty="0" smtClean="0"/>
              <a:t> is a n-</a:t>
            </a:r>
            <a:r>
              <a:rPr lang="en-US" sz="2400" dirty="0" err="1" smtClean="0"/>
              <a:t>tuple</a:t>
            </a:r>
            <a:r>
              <a:rPr lang="en-US" sz="2400" dirty="0" smtClean="0"/>
              <a:t> between instances of certain type</a:t>
            </a:r>
          </a:p>
          <a:p>
            <a:pPr lvl="1"/>
            <a:r>
              <a:rPr lang="en-US" sz="2200" dirty="0" smtClean="0"/>
              <a:t>I was playing with NNPs as instances…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Let’s generalize and aggregate:</a:t>
            </a:r>
          </a:p>
          <a:p>
            <a:pPr lvl="1"/>
            <a:r>
              <a:rPr lang="en-US" sz="2200" dirty="0" smtClean="0"/>
              <a:t>Marino -&gt; NAME</a:t>
            </a:r>
          </a:p>
          <a:p>
            <a:pPr lvl="1"/>
            <a:r>
              <a:rPr lang="en-US" sz="2200" dirty="0" err="1" smtClean="0"/>
              <a:t>Bulger</a:t>
            </a:r>
            <a:r>
              <a:rPr lang="en-US" sz="2200" dirty="0" smtClean="0"/>
              <a:t> -&gt; NAME</a:t>
            </a:r>
          </a:p>
          <a:p>
            <a:pPr lvl="1"/>
            <a:r>
              <a:rPr lang="en-US" sz="2200" dirty="0" smtClean="0"/>
              <a:t>Jones -&gt; NAME</a:t>
            </a:r>
          </a:p>
          <a:p>
            <a:pPr lvl="1"/>
            <a:r>
              <a:rPr lang="en-US" sz="2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“relations”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beat:v</a:t>
            </a:r>
            <a:r>
              <a:rPr lang="en-US" sz="1600" dirty="0" smtClean="0"/>
              <a:t>, 'NAME']:3884.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]:2567.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play:v</a:t>
            </a:r>
            <a:r>
              <a:rPr lang="en-US" sz="1600" dirty="0" smtClean="0"/>
              <a:t>, 'NAME']:2382.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lead:v</a:t>
            </a:r>
            <a:r>
              <a:rPr lang="en-US" sz="1600" dirty="0" smtClean="0"/>
              <a:t>, 'NAME']:2285.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score:v</a:t>
            </a:r>
            <a:r>
              <a:rPr lang="en-US" sz="1600" dirty="0" smtClean="0"/>
              <a:t>, </a:t>
            </a:r>
            <a:r>
              <a:rPr lang="en-US" sz="1600" dirty="0" err="1" smtClean="0"/>
              <a:t>touchdown:n</a:t>
            </a:r>
            <a:r>
              <a:rPr lang="en-US" sz="1600" dirty="0" smtClean="0"/>
              <a:t>]:2261.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]:2107.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]:2010.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replace:v</a:t>
            </a:r>
            <a:r>
              <a:rPr lang="en-US" sz="1600" dirty="0" smtClean="0"/>
              <a:t>, 'NAME']:1971.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say:v</a:t>
            </a:r>
            <a:r>
              <a:rPr lang="en-US" sz="1600" dirty="0" smtClean="0"/>
              <a:t>, 'NAME']:1945.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'NAME']:1866.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'NAME']:1747.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sign:v</a:t>
            </a:r>
            <a:r>
              <a:rPr lang="en-US" sz="1600" dirty="0" smtClean="0"/>
              <a:t>, 'NAME']:1740.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defeat:v</a:t>
            </a:r>
            <a:r>
              <a:rPr lang="en-US" sz="1600" dirty="0" smtClean="0"/>
              <a:t>, 'NAME']:1663.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hit:v</a:t>
            </a:r>
            <a:r>
              <a:rPr lang="en-US" sz="1600" dirty="0" smtClean="0"/>
              <a:t>, 'NAME']:1446.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kick:v</a:t>
            </a:r>
            <a:r>
              <a:rPr lang="en-US" sz="1600" dirty="0" smtClean="0"/>
              <a:t>, </a:t>
            </a:r>
            <a:r>
              <a:rPr lang="en-US" sz="1600" dirty="0" err="1" smtClean="0"/>
              <a:t>goal:n</a:t>
            </a:r>
            <a:r>
              <a:rPr lang="en-US" sz="1600" dirty="0" smtClean="0"/>
              <a:t>]:1433.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3581400"/>
            <a:ext cx="3810000" cy="2819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Now</a:t>
            </a:r>
          </a:p>
          <a:p>
            <a:r>
              <a:rPr lang="en-US" sz="2400" dirty="0" smtClean="0"/>
              <a:t>I know instance classes</a:t>
            </a:r>
          </a:p>
          <a:p>
            <a:r>
              <a:rPr lang="en-US" sz="2400" dirty="0" smtClean="0"/>
              <a:t>I know propositions </a:t>
            </a:r>
            <a:r>
              <a:rPr lang="en-US" sz="2400" dirty="0" smtClean="0"/>
              <a:t>involving </a:t>
            </a:r>
            <a:r>
              <a:rPr lang="en-US" sz="2400" dirty="0" smtClean="0"/>
              <a:t>instances</a:t>
            </a:r>
          </a:p>
          <a:p>
            <a:r>
              <a:rPr lang="en-US" sz="2400" dirty="0" smtClean="0"/>
              <a:t>Let’s find the probability of the classes given a proposition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probable typed 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905000"/>
            <a:ext cx="7467600" cy="44196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]:[quarterback]:0.00116408907425231.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]:[receiver]:0.000947483419496505.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(</a:t>
            </a:r>
            <a:r>
              <a:rPr lang="en-US" sz="1600" dirty="0" err="1" smtClean="0"/>
              <a:t>touchdown:pass</a:t>
            </a:r>
            <a:r>
              <a:rPr lang="en-US" sz="1600" dirty="0" smtClean="0"/>
              <a:t>):n]:[quarterback]:0.000767205964030132.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interception:n</a:t>
            </a:r>
            <a:r>
              <a:rPr lang="en-US" sz="1600" dirty="0" smtClean="0"/>
              <a:t>]:[quarterback]:0.000415367155661766.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]:[(</a:t>
            </a:r>
            <a:r>
              <a:rPr lang="en-US" sz="1600" dirty="0" err="1" smtClean="0"/>
              <a:t>wide:receiver</a:t>
            </a:r>
            <a:r>
              <a:rPr lang="en-US" sz="1600" dirty="0" smtClean="0"/>
              <a:t>)]:0.000406047565796885.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say:v</a:t>
            </a:r>
            <a:r>
              <a:rPr lang="en-US" sz="1600" dirty="0" smtClean="0"/>
              <a:t>, </a:t>
            </a:r>
            <a:r>
              <a:rPr lang="en-US" sz="1600" dirty="0" err="1" smtClean="0"/>
              <a:t>linebacker:n</a:t>
            </a:r>
            <a:r>
              <a:rPr lang="en-US" sz="1600" dirty="0" smtClean="0"/>
              <a:t>]:[linebacker]:0.000395901727835594.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rank:v</a:t>
            </a:r>
            <a:r>
              <a:rPr lang="en-US" sz="1600" dirty="0" smtClean="0"/>
              <a:t>, (no:'.'):n]:[(no:'.')]:0.000392502869262291.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rank:v</a:t>
            </a:r>
            <a:r>
              <a:rPr lang="en-US" sz="1600" dirty="0" smtClean="0"/>
              <a:t>, (0:no:'.'):n]:[(no:'.')]:0.000392502869262291.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complete:v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]:[quarterback]:0.000390269288924688.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(0:pass):n]:[receiver]:0.000346249735543358.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]:[end]:0.00033397730214679.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((0: - : yard):pass):n]:[quarterback]:0.000304392988179183.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sack:n</a:t>
            </a:r>
            <a:r>
              <a:rPr lang="en-US" sz="1600" dirty="0" smtClean="0"/>
              <a:t>]:[end]:0.000297055408474171.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intercept:v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]:[safety]:0.000292011905223431.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 between classes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Now I can ask about the relations between classes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Quarterback &amp; receiver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hit</a:t>
            </a:r>
            <a:r>
              <a:rPr lang="en-US" sz="1400" dirty="0" err="1" smtClean="0"/>
              <a:t>:v</a:t>
            </a:r>
            <a:r>
              <a:rPr lang="en-US" sz="1400" dirty="0" smtClean="0"/>
              <a:t>, 'NAME']:[quarterback, receiver]:3.67432997918756e-06.</a:t>
            </a:r>
          </a:p>
          <a:p>
            <a:pPr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find</a:t>
            </a:r>
            <a:r>
              <a:rPr lang="en-US" sz="1400" dirty="0" err="1" smtClean="0"/>
              <a:t>:v</a:t>
            </a:r>
            <a:r>
              <a:rPr lang="en-US" sz="1400" dirty="0" smtClean="0"/>
              <a:t>, 'NAME']:[quarterback, receiver]:1.8192935712796e-06.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complete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receiver]:1.4512783860507e-06.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throw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receiver]:1.37642726590848e-06.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catch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from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</a:t>
            </a:r>
            <a:r>
              <a:rPr lang="en-US" sz="1400" b="1" dirty="0" smtClean="0"/>
              <a:t>receiver, quarterback</a:t>
            </a:r>
            <a:r>
              <a:rPr lang="en-US" sz="1400" dirty="0" smtClean="0"/>
              <a:t>]:1.16492444555009e-06.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throw</a:t>
            </a:r>
            <a:r>
              <a:rPr lang="en-US" sz="1400" dirty="0" err="1" smtClean="0"/>
              <a:t>:v</a:t>
            </a:r>
            <a:r>
              <a:rPr lang="en-US" sz="1400" dirty="0" smtClean="0"/>
              <a:t>, (</a:t>
            </a:r>
            <a:r>
              <a:rPr lang="en-US" sz="1400" b="1" dirty="0" err="1" smtClean="0"/>
              <a:t>touchdown:pass</a:t>
            </a:r>
            <a:r>
              <a:rPr lang="en-US" sz="1400" dirty="0" smtClean="0"/>
              <a:t>):n,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receiver]:1.0606850217847e-06.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If there is only one relevant relation between them, they are paraphrases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 between classes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But you can have many relevant relations between same classes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Team and game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win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]:[team]:9.69097313067351e-05.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lose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]:[team]:5.96928038789563e-05.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play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]:[team]:2.7232092783388e-05.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have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]:[team]:2.5404025345459e-05.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enter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]:[team]:1.32010748425686e-05.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(</a:t>
            </a:r>
            <a:r>
              <a:rPr lang="en-US" sz="1400" b="1" dirty="0" err="1" smtClean="0"/>
              <a:t>not:win</a:t>
            </a:r>
            <a:r>
              <a:rPr lang="en-US" sz="1400" dirty="0" smtClean="0"/>
              <a:t>):v,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]:[team]:5.77931930517973e-06.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forfeit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]:[team]:5.30734251201793e-06.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tie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]:[team]:3.95409472849798e-06.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reach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]:[team]:3.66152627590672e-06.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average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]:[team]:3.45676070239657e-06.</a:t>
            </a:r>
          </a:p>
          <a:p>
            <a:pPr lvl="1"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extend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streak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]:[team]:3.29470336174047e-06.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How to cluster different realizations of the same relation?</a:t>
            </a:r>
          </a:p>
          <a:p>
            <a:pPr algn="r">
              <a:buNone/>
            </a:pPr>
            <a:r>
              <a:rPr lang="en-US" sz="2000" dirty="0" smtClean="0"/>
              <a:t>[Research question]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entity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r>
              <a:rPr lang="en-US" sz="2000" dirty="0" smtClean="0">
                <a:latin typeface="Candara" pitchFamily="34" charset="0"/>
              </a:rPr>
              <a:t>Now, when I see something (named) doing things, I can guess its class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Culpepper directed a 15-play drive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]:[quarterback]:3.37813951038364e-05.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]:[backup]:2.98954603541518e-06.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]:[man]:1.56144396948542e-06.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]:[freshman]:1.48171220798502e-06.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]:[passer]:1.3913157132247e-06.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And when I see it doing many things in a document, I can aggregate the evidence on its class. How?</a:t>
            </a:r>
          </a:p>
          <a:p>
            <a:pPr algn="r">
              <a:buNone/>
            </a:pPr>
            <a:r>
              <a:rPr lang="en-US" sz="2000" dirty="0" smtClean="0"/>
              <a:t>[Research question]</a:t>
            </a:r>
            <a:endParaRPr lang="en-US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3 Flecha derecha"/>
          <p:cNvSpPr/>
          <p:nvPr/>
        </p:nvSpPr>
        <p:spPr bwMode="auto">
          <a:xfrm>
            <a:off x="533400" y="19050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 into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“Can we </a:t>
            </a:r>
            <a:r>
              <a:rPr lang="en-US" sz="2400" dirty="0" err="1" smtClean="0"/>
              <a:t>axiomatize</a:t>
            </a:r>
            <a:r>
              <a:rPr lang="en-US" sz="2400" dirty="0" smtClean="0"/>
              <a:t> this?”, asked Jerry</a:t>
            </a:r>
          </a:p>
          <a:p>
            <a:endParaRPr lang="en-US" sz="2400" dirty="0" smtClean="0"/>
          </a:p>
          <a:p>
            <a:r>
              <a:rPr lang="en-US" sz="2400" dirty="0" smtClean="0"/>
              <a:t>Why not?</a:t>
            </a:r>
          </a:p>
          <a:p>
            <a:endParaRPr lang="en-US" sz="2400" dirty="0" smtClean="0"/>
          </a:p>
          <a:p>
            <a:r>
              <a:rPr lang="en-US" sz="2400" dirty="0" smtClean="0"/>
              <a:t>P(quarterback, throw, pass)=0.0011</a:t>
            </a:r>
          </a:p>
          <a:p>
            <a:pPr lvl="1"/>
            <a:r>
              <a:rPr lang="en-US" sz="2400" dirty="0" smtClean="0"/>
              <a:t>P(quarterback | throw, pass) = p</a:t>
            </a:r>
          </a:p>
          <a:p>
            <a:pPr lvl="1"/>
            <a:r>
              <a:rPr lang="en-US" sz="2400" dirty="0" smtClean="0"/>
              <a:t>throw(</a:t>
            </a:r>
            <a:r>
              <a:rPr lang="en-US" sz="2400" dirty="0" err="1" smtClean="0"/>
              <a:t>x,y</a:t>
            </a:r>
            <a:r>
              <a:rPr lang="en-US" sz="2400" dirty="0" smtClean="0"/>
              <a:t>), pass(y) -&gt; quarterback(x) | p</a:t>
            </a:r>
          </a:p>
          <a:p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“Can you find the ways to express causality?”, asked </a:t>
            </a:r>
            <a:r>
              <a:rPr lang="en-US" sz="2400" dirty="0" err="1" smtClean="0"/>
              <a:t>Rutu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not? Give me a seed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Touchdown &amp; victory</a:t>
            </a:r>
          </a:p>
          <a:p>
            <a:pPr lvl="1">
              <a:buNone/>
            </a:pPr>
            <a:r>
              <a:rPr lang="en-US" sz="2200" dirty="0" smtClean="0"/>
              <a:t>NVN 14 '</a:t>
            </a:r>
            <a:r>
              <a:rPr lang="en-US" sz="2200" dirty="0" err="1" smtClean="0"/>
              <a:t>touchdown':'give':'victory</a:t>
            </a:r>
            <a:r>
              <a:rPr lang="en-US" sz="2200" dirty="0" smtClean="0"/>
              <a:t>'</a:t>
            </a:r>
          </a:p>
          <a:p>
            <a:pPr lvl="1">
              <a:buNone/>
            </a:pPr>
            <a:r>
              <a:rPr lang="en-US" sz="2200" dirty="0" smtClean="0"/>
              <a:t>NVN 11 '</a:t>
            </a:r>
            <a:r>
              <a:rPr lang="en-US" sz="2200" dirty="0" err="1" smtClean="0"/>
              <a:t>touchdown':'seal':'victory</a:t>
            </a:r>
            <a:r>
              <a:rPr lang="en-US" sz="2200" dirty="0" smtClean="0"/>
              <a:t>'</a:t>
            </a:r>
          </a:p>
          <a:p>
            <a:pPr lvl="1">
              <a:buNone/>
            </a:pPr>
            <a:r>
              <a:rPr lang="en-US" sz="2200" dirty="0" smtClean="0"/>
              <a:t>NVN 4 '</a:t>
            </a:r>
            <a:r>
              <a:rPr lang="en-US" sz="2200" dirty="0" err="1" smtClean="0"/>
              <a:t>touchdown':'secure':'victory</a:t>
            </a:r>
            <a:r>
              <a:rPr lang="en-US" sz="2200" dirty="0" smtClean="0"/>
              <a:t>‘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724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Give</a:t>
            </a:r>
          </a:p>
          <a:p>
            <a:pPr lvl="1">
              <a:buNone/>
            </a:pPr>
            <a:r>
              <a:rPr lang="en-US" sz="1800" dirty="0" smtClean="0"/>
              <a:t>NVN 136 '</a:t>
            </a:r>
            <a:r>
              <a:rPr lang="en-US" sz="1800" dirty="0" err="1" smtClean="0"/>
              <a:t>touchdown':'give':'lead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130 '</a:t>
            </a:r>
            <a:r>
              <a:rPr lang="en-US" sz="1800" dirty="0" err="1" smtClean="0"/>
              <a:t>goal':'give':'lead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85 '</a:t>
            </a:r>
            <a:r>
              <a:rPr lang="en-US" sz="1800" dirty="0" err="1" smtClean="0"/>
              <a:t>pass':'give':'lead</a:t>
            </a:r>
            <a:r>
              <a:rPr lang="en-US" sz="1800" dirty="0" smtClean="0"/>
              <a:t>'</a:t>
            </a:r>
          </a:p>
          <a:p>
            <a:pPr>
              <a:buNone/>
            </a:pPr>
            <a:r>
              <a:rPr lang="en-US" sz="2000" dirty="0" smtClean="0"/>
              <a:t>Seal</a:t>
            </a:r>
          </a:p>
          <a:p>
            <a:pPr lvl="1">
              <a:buNone/>
            </a:pPr>
            <a:r>
              <a:rPr lang="en-US" sz="1800" dirty="0" smtClean="0"/>
              <a:t>NVN 12 '</a:t>
            </a:r>
            <a:r>
              <a:rPr lang="en-US" sz="1800" dirty="0" err="1" smtClean="0"/>
              <a:t>interception':'seal':'victory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touchdown':'seal':'victory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6 '</a:t>
            </a:r>
            <a:r>
              <a:rPr lang="en-US" sz="1800" dirty="0" err="1" smtClean="0"/>
              <a:t>pass':'seal':'victory</a:t>
            </a:r>
            <a:r>
              <a:rPr lang="en-US" sz="1800" dirty="0" smtClean="0"/>
              <a:t>‘</a:t>
            </a:r>
          </a:p>
          <a:p>
            <a:pPr>
              <a:buNone/>
            </a:pPr>
            <a:r>
              <a:rPr lang="en-US" sz="2000" dirty="0" smtClean="0"/>
              <a:t>Secure</a:t>
            </a:r>
          </a:p>
          <a:p>
            <a:pPr lvl="1">
              <a:buNone/>
            </a:pPr>
            <a:r>
              <a:rPr lang="en-US" sz="1800" dirty="0" smtClean="0"/>
              <a:t>NVN 5 '</a:t>
            </a:r>
            <a:r>
              <a:rPr lang="en-US" sz="1800" dirty="0" err="1" smtClean="0"/>
              <a:t>victory':'secure':'title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4 '</a:t>
            </a:r>
            <a:r>
              <a:rPr lang="en-US" sz="1800" dirty="0" err="1" smtClean="0"/>
              <a:t>group':'secure':'title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4 '</a:t>
            </a:r>
            <a:r>
              <a:rPr lang="en-US" sz="1800" dirty="0" err="1" smtClean="0"/>
              <a:t>victory':'secure':'championship</a:t>
            </a:r>
            <a:r>
              <a:rPr lang="en-US" sz="1800" dirty="0" smtClean="0"/>
              <a:t>'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err="1" smtClean="0"/>
              <a:t>Set_up</a:t>
            </a:r>
            <a:endParaRPr lang="en-US" sz="2000" dirty="0" smtClean="0"/>
          </a:p>
          <a:p>
            <a:pPr lvl="1">
              <a:buNone/>
            </a:pPr>
            <a:r>
              <a:rPr lang="en-US" sz="1800" dirty="0" smtClean="0"/>
              <a:t>NVN 25 '</a:t>
            </a:r>
            <a:r>
              <a:rPr lang="en-US" sz="1800" dirty="0" err="1" smtClean="0"/>
              <a:t>interception':'set_up':'touchdown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20 '</a:t>
            </a:r>
            <a:r>
              <a:rPr lang="en-US" sz="1800" dirty="0" err="1" smtClean="0"/>
              <a:t>pass':'set_up':'touchdown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19 '</a:t>
            </a:r>
            <a:r>
              <a:rPr lang="en-US" sz="1800" dirty="0" err="1" smtClean="0"/>
              <a:t>interception':'set_up':'goal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14 '</a:t>
            </a:r>
            <a:r>
              <a:rPr lang="en-US" sz="1800" dirty="0" err="1" smtClean="0"/>
              <a:t>pass':'set_up':'goal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14 '</a:t>
            </a:r>
            <a:r>
              <a:rPr lang="en-US" sz="1800" dirty="0" err="1" smtClean="0"/>
              <a:t>return':'set_up':'touchdown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12 '</a:t>
            </a:r>
            <a:r>
              <a:rPr lang="en-US" sz="1800" dirty="0" err="1" smtClean="0"/>
              <a:t>interception':'set_up':'score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fumble':'set_up':'touchdown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run':'set_up':'touchdown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10 '</a:t>
            </a:r>
            <a:r>
              <a:rPr lang="en-US" sz="1800" dirty="0" err="1" smtClean="0"/>
              <a:t>person':'set_up':'touchdown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return':'set_up':'goal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pass':'set_up':'run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interception':'set_up':'run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run':'set_up':'goal</a:t>
            </a:r>
            <a:r>
              <a:rPr lang="en-US" sz="1800" dirty="0" smtClean="0"/>
              <a:t>'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sosceles Triangle 55"/>
          <p:cNvSpPr/>
          <p:nvPr/>
        </p:nvSpPr>
        <p:spPr bwMode="auto">
          <a:xfrm>
            <a:off x="1828800" y="37338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eading Ontology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approach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124200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Representation</a:t>
            </a:r>
          </a:p>
        </p:txBody>
      </p:sp>
      <p:cxnSp>
        <p:nvCxnSpPr>
          <p:cNvPr id="26" name="Straight Arrow Connector 25"/>
          <p:cNvCxnSpPr>
            <a:endCxn id="9" idx="0"/>
          </p:cNvCxnSpPr>
          <p:nvPr/>
        </p:nvCxnSpPr>
        <p:spPr bwMode="auto">
          <a:xfrm rot="5400000">
            <a:off x="2933700" y="2971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ounded Rectangular Callout 28"/>
          <p:cNvSpPr/>
          <p:nvPr/>
        </p:nvSpPr>
        <p:spPr bwMode="auto">
          <a:xfrm>
            <a:off x="228600" y="4114800"/>
            <a:ext cx="1447800" cy="1295400"/>
          </a:xfrm>
          <a:prstGeom prst="wedgeRoundRectCallout">
            <a:avLst>
              <a:gd name="adj1" fmla="val 102169"/>
              <a:gd name="adj2" fmla="val -26502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Entities and 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used by the IE engine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17" name="Folded Corner 16"/>
          <p:cNvSpPr/>
          <p:nvPr/>
        </p:nvSpPr>
        <p:spPr bwMode="auto">
          <a:xfrm>
            <a:off x="381000" y="1676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457200" y="1752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9" name="Folded Corner 18"/>
          <p:cNvSpPr/>
          <p:nvPr/>
        </p:nvSpPr>
        <p:spPr bwMode="auto">
          <a:xfrm>
            <a:off x="533400" y="1828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0" name="Folded Corner 19"/>
          <p:cNvSpPr/>
          <p:nvPr/>
        </p:nvSpPr>
        <p:spPr bwMode="auto">
          <a:xfrm>
            <a:off x="609600" y="1905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1" name="Straight Arrow Connector 20"/>
          <p:cNvCxnSpPr>
            <a:stCxn id="20" idx="3"/>
            <a:endCxn id="22" idx="2"/>
          </p:cNvCxnSpPr>
          <p:nvPr/>
        </p:nvCxnSpPr>
        <p:spPr bwMode="auto">
          <a:xfrm>
            <a:off x="1219200" y="2362200"/>
            <a:ext cx="457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1676400" y="1905000"/>
            <a:ext cx="2819400" cy="914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IE</a:t>
            </a:r>
            <a:endParaRPr lang="en-US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876800" y="1905000"/>
            <a:ext cx="2057400" cy="457200"/>
          </a:xfrm>
          <a:prstGeom prst="wedgeRoundRectCallout">
            <a:avLst>
              <a:gd name="adj1" fmla="val -65102"/>
              <a:gd name="adj2" fmla="val -153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Reading Machine?</a:t>
            </a:r>
          </a:p>
        </p:txBody>
      </p:sp>
    </p:spTree>
    <p:extLst>
      <p:ext uri="{BB962C8B-B14F-4D97-AF65-F5344CB8AC3E}">
        <p14:creationId xmlns:p14="http://schemas.microsoft.com/office/powerpoint/2010/main" val="26075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 bwMode="auto">
          <a:xfrm>
            <a:off x="2667000" y="2514600"/>
            <a:ext cx="5590333" cy="281940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3429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Textual Documents</a:t>
            </a:r>
            <a:endParaRPr lang="en-US" sz="16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dirty="0" smtClean="0"/>
              <a:t>Reading </a:t>
            </a:r>
            <a:r>
              <a:rPr lang="en-US" sz="4000" dirty="0" smtClean="0"/>
              <a:t>Machine more like this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309435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385635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461835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538035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1118" y="3688022"/>
            <a:ext cx="1295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Reading</a:t>
            </a:r>
          </a:p>
        </p:txBody>
      </p: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 bwMode="auto">
          <a:xfrm flipV="1">
            <a:off x="1447800" y="3992822"/>
            <a:ext cx="1443318" cy="24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4394945" y="2749034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Aggregation and generalization</a:t>
            </a:r>
          </a:p>
        </p:txBody>
      </p:sp>
      <p:cxnSp>
        <p:nvCxnSpPr>
          <p:cNvPr id="27" name="Shape 26"/>
          <p:cNvCxnSpPr>
            <a:stCxn id="9" idx="0"/>
            <a:endCxn id="24" idx="1"/>
          </p:cNvCxnSpPr>
          <p:nvPr/>
        </p:nvCxnSpPr>
        <p:spPr bwMode="auto">
          <a:xfrm rot="5400000" flipH="1" flipV="1">
            <a:off x="3649787" y="2942865"/>
            <a:ext cx="634188" cy="856127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Flowchart: Magnetic Disk 34"/>
          <p:cNvSpPr/>
          <p:nvPr/>
        </p:nvSpPr>
        <p:spPr bwMode="auto">
          <a:xfrm>
            <a:off x="6705600" y="3476741"/>
            <a:ext cx="1447800" cy="121920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Background Knowledge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343400" y="3429000"/>
            <a:ext cx="1981200" cy="990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Cycle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hape 28"/>
          <p:cNvCxnSpPr>
            <a:stCxn id="35" idx="2"/>
            <a:endCxn id="39" idx="3"/>
          </p:cNvCxnSpPr>
          <p:nvPr/>
        </p:nvCxnSpPr>
        <p:spPr bwMode="auto">
          <a:xfrm rot="10800000" flipV="1">
            <a:off x="6083046" y="4086341"/>
            <a:ext cx="622554" cy="73218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635246" y="4513729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Inference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41" name="Shape 28"/>
          <p:cNvCxnSpPr>
            <a:stCxn id="39" idx="1"/>
            <a:endCxn id="9" idx="2"/>
          </p:cNvCxnSpPr>
          <p:nvPr/>
        </p:nvCxnSpPr>
        <p:spPr bwMode="auto">
          <a:xfrm rot="10800000">
            <a:off x="3538818" y="4297623"/>
            <a:ext cx="1096428" cy="520907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hape 29"/>
          <p:cNvCxnSpPr>
            <a:stCxn id="24" idx="3"/>
            <a:endCxn id="35" idx="1"/>
          </p:cNvCxnSpPr>
          <p:nvPr/>
        </p:nvCxnSpPr>
        <p:spPr bwMode="auto">
          <a:xfrm>
            <a:off x="6299945" y="3053834"/>
            <a:ext cx="1129555" cy="422907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31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What if we want a target ontology?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Reasoning with representations closer to the </a:t>
            </a:r>
            <a:r>
              <a:rPr lang="en-US" sz="2800" dirty="0" smtClean="0"/>
              <a:t>text</a:t>
            </a:r>
          </a:p>
          <a:p>
            <a:endParaRPr lang="en-US" sz="2800" dirty="0" smtClean="0"/>
          </a:p>
          <a:p>
            <a:r>
              <a:rPr lang="en-US" sz="2800" dirty="0" smtClean="0"/>
              <a:t>Representations of text closer to the Reasoning Ontology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 bwMode="auto">
          <a:xfrm>
            <a:off x="2667000" y="1676400"/>
            <a:ext cx="5590333" cy="281940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762000" y="5634318"/>
            <a:ext cx="1981200" cy="99508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Target Ontology</a:t>
            </a:r>
          </a:p>
        </p:txBody>
      </p:sp>
      <p:sp>
        <p:nvSpPr>
          <p:cNvPr id="55" name="Isosceles Triangle 54"/>
          <p:cNvSpPr/>
          <p:nvPr/>
        </p:nvSpPr>
        <p:spPr bwMode="auto">
          <a:xfrm>
            <a:off x="2743200" y="5634318"/>
            <a:ext cx="2209800" cy="99508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Reasoning Ontology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Textual Documents</a:t>
            </a:r>
            <a:endParaRPr lang="en-US" sz="16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 Machine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2514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2590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2667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/>
          <p:cNvCxnSpPr>
            <a:endCxn id="17" idx="1"/>
          </p:cNvCxnSpPr>
          <p:nvPr/>
        </p:nvCxnSpPr>
        <p:spPr bwMode="auto">
          <a:xfrm>
            <a:off x="990600" y="5551202"/>
            <a:ext cx="1066800" cy="121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17" idx="3"/>
          </p:cNvCxnSpPr>
          <p:nvPr/>
        </p:nvCxnSpPr>
        <p:spPr bwMode="auto">
          <a:xfrm flipV="1">
            <a:off x="3429000" y="5551202"/>
            <a:ext cx="838200" cy="121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38200" y="520147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Question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0671" y="522179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Answer</a:t>
            </a:r>
            <a:endParaRPr lang="en-US" sz="16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2819400"/>
            <a:ext cx="1295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Reading</a:t>
            </a:r>
          </a:p>
        </p:txBody>
      </p: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 bwMode="auto">
          <a:xfrm>
            <a:off x="1524000" y="3124200"/>
            <a:ext cx="13716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057400" y="5183188"/>
            <a:ext cx="1371600" cy="7604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Machine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394945" y="1910834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Aggregation and generalization</a:t>
            </a:r>
          </a:p>
        </p:txBody>
      </p:sp>
      <p:cxnSp>
        <p:nvCxnSpPr>
          <p:cNvPr id="27" name="Shape 26"/>
          <p:cNvCxnSpPr>
            <a:stCxn id="9" idx="0"/>
            <a:endCxn id="24" idx="1"/>
          </p:cNvCxnSpPr>
          <p:nvPr/>
        </p:nvCxnSpPr>
        <p:spPr bwMode="auto">
          <a:xfrm rot="5400000" flipH="1" flipV="1">
            <a:off x="3484425" y="2084009"/>
            <a:ext cx="778895" cy="1042146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hape 29"/>
          <p:cNvCxnSpPr>
            <a:stCxn id="47" idx="2"/>
          </p:cNvCxnSpPr>
          <p:nvPr/>
        </p:nvCxnSpPr>
        <p:spPr bwMode="auto">
          <a:xfrm rot="5400000">
            <a:off x="6078792" y="4956919"/>
            <a:ext cx="156885" cy="2752399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Flowchart: Magnetic Disk 34"/>
          <p:cNvSpPr/>
          <p:nvPr/>
        </p:nvSpPr>
        <p:spPr bwMode="auto">
          <a:xfrm>
            <a:off x="6809533" y="2971801"/>
            <a:ext cx="1447800" cy="121920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+mn-lt"/>
              </a:rPr>
              <a:t>Background Knowledge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343400" y="2590800"/>
            <a:ext cx="1981200" cy="990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Cycle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2" name="Shape 51"/>
          <p:cNvCxnSpPr>
            <a:stCxn id="53" idx="0"/>
            <a:endCxn id="31" idx="3"/>
          </p:cNvCxnSpPr>
          <p:nvPr/>
        </p:nvCxnSpPr>
        <p:spPr bwMode="auto">
          <a:xfrm rot="16200000" flipV="1">
            <a:off x="4206397" y="3756504"/>
            <a:ext cx="768276" cy="2246867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161518" y="5264076"/>
            <a:ext cx="1104899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Seeding</a:t>
            </a:r>
          </a:p>
        </p:txBody>
      </p:sp>
      <p:cxnSp>
        <p:nvCxnSpPr>
          <p:cNvPr id="63" name="Shape 51"/>
          <p:cNvCxnSpPr>
            <a:stCxn id="55" idx="5"/>
            <a:endCxn id="53" idx="1"/>
          </p:cNvCxnSpPr>
          <p:nvPr/>
        </p:nvCxnSpPr>
        <p:spPr bwMode="auto">
          <a:xfrm flipV="1">
            <a:off x="4400550" y="5606976"/>
            <a:ext cx="760968" cy="524883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hape 28"/>
          <p:cNvCxnSpPr>
            <a:stCxn id="35" idx="2"/>
            <a:endCxn id="39" idx="3"/>
          </p:cNvCxnSpPr>
          <p:nvPr/>
        </p:nvCxnSpPr>
        <p:spPr bwMode="auto">
          <a:xfrm rot="10800000" flipV="1">
            <a:off x="6083047" y="3581401"/>
            <a:ext cx="726487" cy="39892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635246" y="3675529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Enrichment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41" name="Shape 28"/>
          <p:cNvCxnSpPr>
            <a:stCxn id="39" idx="1"/>
            <a:endCxn id="9" idx="2"/>
          </p:cNvCxnSpPr>
          <p:nvPr/>
        </p:nvCxnSpPr>
        <p:spPr bwMode="auto">
          <a:xfrm rot="10800000">
            <a:off x="3543300" y="3429001"/>
            <a:ext cx="1091946" cy="551329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019301" y="4191000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Mapping</a:t>
            </a:r>
          </a:p>
        </p:txBody>
      </p:sp>
      <p:cxnSp>
        <p:nvCxnSpPr>
          <p:cNvPr id="43" name="Shape 28"/>
          <p:cNvCxnSpPr>
            <a:stCxn id="35" idx="3"/>
            <a:endCxn id="31" idx="3"/>
          </p:cNvCxnSpPr>
          <p:nvPr/>
        </p:nvCxnSpPr>
        <p:spPr bwMode="auto">
          <a:xfrm rot="5400000">
            <a:off x="5347868" y="2310234"/>
            <a:ext cx="304799" cy="4066332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hape 28"/>
          <p:cNvCxnSpPr>
            <a:stCxn id="31" idx="2"/>
            <a:endCxn id="17" idx="0"/>
          </p:cNvCxnSpPr>
          <p:nvPr/>
        </p:nvCxnSpPr>
        <p:spPr bwMode="auto">
          <a:xfrm rot="5400000">
            <a:off x="2551907" y="4991894"/>
            <a:ext cx="382588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23"/>
          <p:cNvSpPr/>
          <p:nvPr/>
        </p:nvSpPr>
        <p:spPr bwMode="auto">
          <a:xfrm>
            <a:off x="6657133" y="5645076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>
                <a:latin typeface="+mn-lt"/>
              </a:rPr>
              <a:t>Linking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48" name="Shape 26"/>
          <p:cNvCxnSpPr>
            <a:stCxn id="35" idx="3"/>
            <a:endCxn id="47" idx="0"/>
          </p:cNvCxnSpPr>
          <p:nvPr/>
        </p:nvCxnSpPr>
        <p:spPr bwMode="auto">
          <a:xfrm rot="5400000">
            <a:off x="6806396" y="4918038"/>
            <a:ext cx="1454075" cy="12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hape 29"/>
          <p:cNvCxnSpPr>
            <a:stCxn id="24" idx="3"/>
            <a:endCxn id="35" idx="1"/>
          </p:cNvCxnSpPr>
          <p:nvPr/>
        </p:nvCxnSpPr>
        <p:spPr bwMode="auto">
          <a:xfrm>
            <a:off x="6299945" y="2215634"/>
            <a:ext cx="1233488" cy="756167"/>
          </a:xfrm>
          <a:prstGeom prst="curvedConnector2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hape 29"/>
          <p:cNvCxnSpPr>
            <a:stCxn id="9" idx="2"/>
            <a:endCxn id="31" idx="0"/>
          </p:cNvCxnSpPr>
          <p:nvPr/>
        </p:nvCxnSpPr>
        <p:spPr bwMode="auto">
          <a:xfrm rot="5400000">
            <a:off x="2762251" y="3409951"/>
            <a:ext cx="762000" cy="800099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1" name="Shape 28"/>
          <p:cNvCxnSpPr>
            <a:stCxn id="35" idx="3"/>
            <a:endCxn id="53" idx="3"/>
          </p:cNvCxnSpPr>
          <p:nvPr/>
        </p:nvCxnSpPr>
        <p:spPr bwMode="auto">
          <a:xfrm rot="5400000">
            <a:off x="6191938" y="4265480"/>
            <a:ext cx="1415975" cy="1267016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Reading Machine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Iterate over </a:t>
            </a:r>
            <a:r>
              <a:rPr lang="en-US" sz="2800" dirty="0"/>
              <a:t>big amounts of </a:t>
            </a:r>
            <a:r>
              <a:rPr lang="en-US" sz="2800" dirty="0" smtClean="0"/>
              <a:t>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Process </a:t>
            </a:r>
            <a:r>
              <a:rPr lang="en-US" sz="2400" dirty="0"/>
              <a:t>texts up to reified logic </a:t>
            </a:r>
            <a:r>
              <a:rPr lang="en-US" sz="2400" dirty="0" smtClean="0"/>
              <a:t>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Generalization and aggregation </a:t>
            </a:r>
            <a:r>
              <a:rPr lang="en-US" sz="2400" dirty="0"/>
              <a:t>of frequent structures in the logic </a:t>
            </a:r>
            <a:r>
              <a:rPr lang="en-US" sz="2400" dirty="0" smtClean="0"/>
              <a:t>forms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smtClean="0"/>
              <a:t>Estimation </a:t>
            </a:r>
            <a:r>
              <a:rPr lang="en-US" sz="2000" dirty="0"/>
              <a:t>of their probability </a:t>
            </a:r>
            <a:r>
              <a:rPr lang="en-US" sz="2000" dirty="0" smtClean="0"/>
              <a:t>distributions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umping </a:t>
            </a:r>
            <a:r>
              <a:rPr lang="en-US" sz="2000" dirty="0"/>
              <a:t>intermediate Background Knowledge Bases (</a:t>
            </a:r>
            <a:r>
              <a:rPr lang="en-US" sz="2000" dirty="0" smtClean="0"/>
              <a:t>BKB)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Enrichment of initial text representations (BKBs </a:t>
            </a:r>
            <a:r>
              <a:rPr lang="en-US" sz="2400" dirty="0"/>
              <a:t>are then used to fill the knowledge </a:t>
            </a:r>
            <a:r>
              <a:rPr lang="en-US" sz="2400" dirty="0" smtClean="0"/>
              <a:t>gaps)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Repeat with </a:t>
            </a:r>
            <a:r>
              <a:rPr lang="en-US" sz="2400" dirty="0"/>
              <a:t>the enriched representation of </a:t>
            </a:r>
            <a:r>
              <a:rPr lang="en-US" sz="2400" dirty="0" smtClean="0"/>
              <a:t>texts</a:t>
            </a:r>
            <a:endParaRPr lang="es-ES" sz="24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59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3 Flecha derecha"/>
          <p:cNvSpPr/>
          <p:nvPr/>
        </p:nvSpPr>
        <p:spPr bwMode="auto">
          <a:xfrm>
            <a:off x="533400" y="40386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Reading Machine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4191000"/>
            <a:ext cx="70104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machine that produces</a:t>
            </a:r>
          </a:p>
          <a:p>
            <a:pPr marL="0" indent="0">
              <a:buNone/>
            </a:pPr>
            <a:r>
              <a:rPr lang="en-US" sz="2800" dirty="0" smtClean="0"/>
              <a:t>machine </a:t>
            </a:r>
            <a:r>
              <a:rPr lang="en-US" sz="2800" dirty="0"/>
              <a:t>operable representations of texts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1638300" y="22689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5" name="Folded Corner 4"/>
          <p:cNvSpPr/>
          <p:nvPr/>
        </p:nvSpPr>
        <p:spPr bwMode="auto">
          <a:xfrm>
            <a:off x="1638300" y="2638292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1714500" y="2714492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1790700" y="2790692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1866900" y="2866892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928347" y="24765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90547" y="24765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191000" y="1827928"/>
            <a:ext cx="180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Structured</a:t>
            </a:r>
          </a:p>
          <a:p>
            <a:pPr algn="ctr"/>
            <a:r>
              <a:rPr lang="en-US" dirty="0" smtClean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8147" y="20955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6" idx="1"/>
          </p:cNvCxnSpPr>
          <p:nvPr/>
        </p:nvCxnSpPr>
        <p:spPr bwMode="auto">
          <a:xfrm>
            <a:off x="2476500" y="3324092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ectangle 16"/>
          <p:cNvSpPr/>
          <p:nvPr/>
        </p:nvSpPr>
        <p:spPr bwMode="auto">
          <a:xfrm>
            <a:off x="5995147" y="20955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16" name="Rectangle 17"/>
          <p:cNvSpPr/>
          <p:nvPr/>
        </p:nvSpPr>
        <p:spPr bwMode="auto">
          <a:xfrm>
            <a:off x="3314700" y="2866892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cxnSp>
        <p:nvCxnSpPr>
          <p:cNvPr id="17" name="Straight Arrow Connector 25"/>
          <p:cNvCxnSpPr>
            <a:stCxn id="16" idx="3"/>
          </p:cNvCxnSpPr>
          <p:nvPr/>
        </p:nvCxnSpPr>
        <p:spPr bwMode="auto">
          <a:xfrm>
            <a:off x="4610100" y="3324092"/>
            <a:ext cx="138504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7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s-ES" dirty="0" err="1" smtClean="0"/>
              <a:t>Inference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Open </a:t>
            </a:r>
            <a:r>
              <a:rPr lang="es-ES" dirty="0" err="1" smtClean="0"/>
              <a:t>Knowledge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Open Machine Reading</a:t>
            </a:r>
          </a:p>
          <a:p>
            <a:pPr lvl="1"/>
            <a:r>
              <a:rPr lang="en-US" dirty="0" smtClean="0"/>
              <a:t>How to make inferences?</a:t>
            </a:r>
          </a:p>
          <a:p>
            <a:pPr lvl="1"/>
            <a:r>
              <a:rPr lang="en-US" dirty="0" smtClean="0"/>
              <a:t>What inferences?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connects with</a:t>
            </a:r>
          </a:p>
          <a:p>
            <a:pPr lvl="1"/>
            <a:r>
              <a:rPr lang="en-US" dirty="0" smtClean="0"/>
              <a:t>Textual Entailment and Paraphrasing</a:t>
            </a:r>
          </a:p>
          <a:p>
            <a:pPr lvl="1"/>
            <a:r>
              <a:rPr lang="en-US" dirty="0" smtClean="0"/>
              <a:t>Question Answering (not structured)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Enrichment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r>
              <a:rPr lang="en-US" sz="2400" dirty="0" smtClean="0"/>
              <a:t>Why is so difficult to reason about a single text? </a:t>
            </a:r>
          </a:p>
          <a:p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 smtClean="0"/>
              <a:t>almost all the knowledge you need to interpret the text is outside the text, assumed as reader’s background knowledge</a:t>
            </a:r>
          </a:p>
          <a:p>
            <a:pPr marL="342900" lvl="3" indent="-342900">
              <a:buSzPct val="70000"/>
              <a:buFont typeface="Wingdings" pitchFamily="2" charset="2"/>
              <a:buChar char="¢"/>
            </a:pPr>
            <a:endParaRPr lang="en-US" sz="2400" dirty="0" smtClean="0"/>
          </a:p>
          <a:p>
            <a:pPr marL="342900" lvl="3" indent="-342900">
              <a:buSzPct val="70000"/>
              <a:buFont typeface="Wingdings" pitchFamily="2" charset="2"/>
              <a:buChar char="¢"/>
            </a:pPr>
            <a:r>
              <a:rPr lang="en-US" sz="2400" dirty="0" smtClean="0"/>
              <a:t>We </a:t>
            </a:r>
            <a:r>
              <a:rPr lang="en-US" sz="2400" dirty="0" smtClean="0"/>
              <a:t>need to add the missing information: </a:t>
            </a:r>
            <a:r>
              <a:rPr lang="en-US" sz="2400" b="1" i="1" dirty="0" smtClean="0"/>
              <a:t>Enrichment</a:t>
            </a:r>
          </a:p>
          <a:p>
            <a:pPr marL="914400" lvl="5" indent="0">
              <a:buSzPct val="70000"/>
              <a:buNone/>
            </a:pPr>
            <a:r>
              <a:rPr lang="en-US" sz="2400" i="1" dirty="0" smtClean="0"/>
              <a:t>the </a:t>
            </a:r>
            <a:r>
              <a:rPr lang="en-US" sz="2400" i="1" dirty="0" smtClean="0"/>
              <a:t>process of adding explicitly to a text’s representation the information that is either implicit or missing in the text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omits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San Francisco's Eric Davis intercepted a Steve Walsh pass on the next series to set up a seven-yard Young touchdown pass to Brent Jones.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Picture 6" descr="GraphExample-textinput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352800"/>
            <a:ext cx="8518499" cy="279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Make explicit implicit information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895600"/>
          <a:ext cx="8382000" cy="307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648200"/>
              </a:tblGrid>
              <a:tr h="2494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smtClean="0"/>
                        <a:t>Implicit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(More) explicit</a:t>
                      </a:r>
                    </a:p>
                  </a:txBody>
                  <a:tcPr/>
                </a:tc>
              </a:tr>
              <a:tr h="24948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Francisco’s Eric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Eric Davis plays for San Francisco</a:t>
                      </a:r>
                    </a:p>
                    <a:p>
                      <a:r>
                        <a:rPr lang="en-US" sz="2000" dirty="0" smtClean="0"/>
                        <a:t>E.D. is a player, S.F. is a team</a:t>
                      </a:r>
                      <a:endParaRPr lang="en-US" sz="2000" dirty="0"/>
                    </a:p>
                  </a:txBody>
                  <a:tcPr/>
                </a:tc>
              </a:tr>
              <a:tr h="24948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Eric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Davis</a:t>
                      </a:r>
                      <a:r>
                        <a:rPr lang="en-US" sz="2000" baseline="0" dirty="0" smtClean="0"/>
                        <a:t> intercepted </a:t>
                      </a:r>
                      <a:r>
                        <a:rPr lang="en-US" sz="2000" dirty="0" smtClean="0"/>
                        <a:t>pass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</a:t>
                      </a:r>
                    </a:p>
                  </a:txBody>
                  <a:tcPr/>
                </a:tc>
              </a:tr>
              <a:tr h="4413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Steve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Walsh pass</a:t>
                      </a:r>
                      <a:r>
                        <a:rPr lang="en-US" sz="2000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Steve Walsh threw pass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Steve Walsh threw interception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baseline="0" dirty="0" smtClean="0"/>
                        <a:t>…</a:t>
                      </a:r>
                      <a:endParaRPr lang="en-US" sz="2000" baseline="-25000" dirty="0" smtClean="0"/>
                    </a:p>
                  </a:txBody>
                  <a:tcPr/>
                </a:tc>
              </a:tr>
              <a:tr h="4413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Young touchdown pass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Young completed</a:t>
                      </a:r>
                      <a:r>
                        <a:rPr lang="en-US" sz="2000" baseline="0" dirty="0" smtClean="0"/>
                        <a:t> pass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for touchdown…</a:t>
                      </a:r>
                      <a:endParaRPr lang="en-US" sz="2000" dirty="0"/>
                    </a:p>
                  </a:txBody>
                  <a:tcPr/>
                </a:tc>
              </a:tr>
              <a:tr h="4413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touch</a:t>
                      </a:r>
                      <a:r>
                        <a:rPr lang="en-US" sz="2000" baseline="0" dirty="0" smtClean="0"/>
                        <a:t>down p</a:t>
                      </a:r>
                      <a:r>
                        <a:rPr lang="en-US" sz="2000" dirty="0" smtClean="0"/>
                        <a:t>ass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to Brent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Brent Jones caught pass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for touchdown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2057400"/>
            <a:ext cx="85344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Francisco's Eric Davis intercepted a Steve Walsh pass on the next series to set up a seven-yard Young touchdown pass to Brent Jones.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Make explicit implicit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3276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Automatic recovering  of such omitted information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Knowledge Base</a:t>
            </a:r>
            <a:br>
              <a:rPr lang="en-US" dirty="0" smtClean="0"/>
            </a:br>
            <a:r>
              <a:rPr lang="en-US" sz="2000" dirty="0" smtClean="0"/>
              <a:t>(NFL, US football)</a:t>
            </a: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4953000"/>
            <a:ext cx="2438400" cy="1714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NN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NNP:’pass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24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Marino’:'pass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17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Kelly':'pass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 15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Elway’:'pass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352800" y="4953000"/>
            <a:ext cx="3886200" cy="17145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?&gt;X</a:t>
            </a:r>
            <a:r>
              <a:rPr lang="en-US" b="1" dirty="0" smtClean="0"/>
              <a:t>:has-</a:t>
            </a:r>
            <a:r>
              <a:rPr lang="en-US" b="1" dirty="0" err="1" smtClean="0"/>
              <a:t>instance:’Marino</a:t>
            </a:r>
            <a:r>
              <a:rPr lang="en-US" b="1" dirty="0" smtClean="0"/>
              <a:t>’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20 '</a:t>
            </a:r>
            <a:r>
              <a:rPr lang="en-US" kern="0" dirty="0" err="1" smtClean="0">
                <a:latin typeface="+mn-lt"/>
              </a:rPr>
              <a:t>quarterback':has-instance:'Marino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6 '</a:t>
            </a:r>
            <a:r>
              <a:rPr lang="en-US" kern="0" dirty="0" err="1" smtClean="0">
                <a:latin typeface="+mn-lt"/>
              </a:rPr>
              <a:t>passer':has-instance:'Marino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4 '</a:t>
            </a:r>
            <a:r>
              <a:rPr lang="en-US" kern="0" dirty="0" err="1" smtClean="0">
                <a:latin typeface="+mn-lt"/>
              </a:rPr>
              <a:t>leader':has-instance:'Marino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3 '</a:t>
            </a:r>
            <a:r>
              <a:rPr lang="en-US" kern="0" dirty="0" err="1" smtClean="0">
                <a:latin typeface="+mn-lt"/>
              </a:rPr>
              <a:t>veteran':has-instance:'Marino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r>
              <a:rPr lang="en-US" kern="0" dirty="0" smtClean="0">
                <a:latin typeface="+mn-lt"/>
              </a:rPr>
              <a:t>2 '</a:t>
            </a:r>
            <a:r>
              <a:rPr lang="en-US" kern="0" dirty="0" err="1" smtClean="0">
                <a:latin typeface="+mn-lt"/>
              </a:rPr>
              <a:t>player':has-instance:'Marino</a:t>
            </a:r>
            <a:r>
              <a:rPr lang="en-US" kern="0" dirty="0" smtClean="0">
                <a:latin typeface="+mn-lt"/>
              </a:rPr>
              <a:t>'</a:t>
            </a:r>
          </a:p>
          <a:p>
            <a:pPr marL="342900" lvl="0" indent="-342900">
              <a:buClr>
                <a:schemeClr val="tx1"/>
              </a:buClr>
              <a:buSzPct val="70000"/>
              <a:buNone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1717675"/>
            <a:ext cx="3657600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NPN '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pass':X:'touchdown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NPN 712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pass':'for':'touchdown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NPN 24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pass':'include':'touchdown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53000" y="1717675"/>
            <a:ext cx="3962400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NVN '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quarterback':X:'pass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98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quarterback':'throw':'pass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27 '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quarterback':'complete':'pass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9700" marR="0" lvl="0" indent="-97970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9600" y="3352800"/>
            <a:ext cx="5334000" cy="1371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chemeClr val="tx1"/>
              </a:buClr>
              <a:buSzPct val="70000"/>
              <a:buNone/>
            </a:pPr>
            <a:r>
              <a:rPr lang="en-US" b="1" kern="0" dirty="0" smtClean="0"/>
              <a:t>?&gt; NVNPN '</a:t>
            </a:r>
            <a:r>
              <a:rPr lang="en-US" b="1" kern="0" dirty="0" err="1" smtClean="0"/>
              <a:t>NNP':X:'pass':Y:'touchdown</a:t>
            </a:r>
            <a:r>
              <a:rPr lang="en-US" b="1" kern="0" dirty="0" smtClean="0"/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189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NNP':'catch':'pass':'for':'touchdown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26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NNP':'complete':'pass':'for':'touchdown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172200" y="3352800"/>
            <a:ext cx="2743200" cy="1371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chemeClr val="tx1"/>
              </a:buClr>
              <a:buSzPct val="70000"/>
              <a:buNone/>
            </a:pPr>
            <a:r>
              <a:rPr lang="en-US" b="1" kern="0" dirty="0" smtClean="0"/>
              <a:t>?&gt; NVN '</a:t>
            </a:r>
            <a:r>
              <a:rPr lang="en-US" b="1" kern="0" dirty="0" err="1" smtClean="0"/>
              <a:t>end':X:'pass</a:t>
            </a:r>
            <a:r>
              <a:rPr lang="en-US" b="1" kern="0" dirty="0" smtClean="0"/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28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end':'catch':'pass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6 '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end':'drop':'pass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 (1)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04999"/>
            <a:ext cx="8301970" cy="4410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…to set up a 7-yard </a:t>
            </a:r>
            <a:r>
              <a:rPr lang="en-US" sz="2400" dirty="0" smtClean="0">
                <a:solidFill>
                  <a:srgbClr val="FF0000"/>
                </a:solidFill>
              </a:rPr>
              <a:t>Young touchdown pass to Brent Jones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2057400" y="2377189"/>
            <a:ext cx="5082521" cy="1895755"/>
            <a:chOff x="2819400" y="3124200"/>
            <a:chExt cx="47625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3124200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811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352799" y="3581400"/>
              <a:ext cx="1451629" cy="1048310"/>
              <a:chOff x="3352799" y="3581400"/>
              <a:chExt cx="1451629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 rot="16200000" flipH="1">
                <a:off x="3554459" y="3379740"/>
                <a:ext cx="1048310" cy="14516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6576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5558771" y="3581401"/>
              <a:ext cx="1680229" cy="1048310"/>
              <a:chOff x="5558771" y="3581401"/>
              <a:chExt cx="1680229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50906" y="3389266"/>
                <a:ext cx="1048310" cy="14325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770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</a:t>
                </a:r>
                <a:endParaRPr lang="en-US" dirty="0"/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609600" y="4105555"/>
            <a:ext cx="43053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pass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X:has-instance:Young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X=quarterback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NVN:quarterback:X:pass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baseline="0" dirty="0" smtClean="0"/>
              <a:t>X=throw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X=complete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5715000" y="4105555"/>
            <a:ext cx="319657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/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 to Jones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X:has-instance:Jones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X=end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NVN:end:X:pass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baseline="0" dirty="0" smtClean="0"/>
              <a:t>X=catch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X=drop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 (2)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2464418" y="2447645"/>
            <a:ext cx="5029199" cy="1895755"/>
            <a:chOff x="2819400" y="3124200"/>
            <a:chExt cx="46863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3124200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 rot="16200000" flipH="1">
                <a:off x="3554459" y="3379740"/>
                <a:ext cx="1048310" cy="14516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throw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nn</a:t>
                </a:r>
                <a:endParaRPr lang="en-US" dirty="0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drop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742950" y="4343400"/>
            <a:ext cx="48387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touchdown pass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  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touchdown:X:pass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noProof="0" dirty="0" smtClean="0"/>
              <a:t>False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NPN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pass:X:touchdown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/>
              <a:t>X=for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8288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 (3)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1981200" y="2666999"/>
            <a:ext cx="5124449" cy="1895755"/>
            <a:chOff x="2819400" y="3124200"/>
            <a:chExt cx="46863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3124200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 rot="16200000" flipH="1">
                <a:off x="3554459" y="3379740"/>
                <a:ext cx="1048310" cy="14516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throw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drop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962025" y="4876800"/>
            <a:ext cx="54673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/>
              <a:buNone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?&gt;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NVNPN  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NAME:X:pass:for:touchdown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lang="en-US" sz="2000" noProof="0" dirty="0" smtClean="0"/>
              <a:t>X=complete</a:t>
            </a:r>
          </a:p>
          <a:p>
            <a:pPr marL="1257300" lvl="2" indent="-342900">
              <a:spcBef>
                <a:spcPct val="20000"/>
              </a:spcBef>
              <a:buFont typeface="Arial"/>
              <a:buNone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X=catch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904999"/>
            <a:ext cx="8686800" cy="574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 (4)</a:t>
            </a:r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2157761" y="2669737"/>
            <a:ext cx="5029199" cy="1895755"/>
            <a:chOff x="2819400" y="3124200"/>
            <a:chExt cx="4686300" cy="1895755"/>
          </a:xfrm>
        </p:grpSpPr>
        <p:sp>
          <p:nvSpPr>
            <p:cNvPr id="8" name="Oval 7"/>
            <p:cNvSpPr/>
            <p:nvPr/>
          </p:nvSpPr>
          <p:spPr>
            <a:xfrm>
              <a:off x="4648200" y="4562755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pass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3124200"/>
              <a:ext cx="10668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Young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3124200"/>
              <a:ext cx="1981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touchdown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400800" y="3124200"/>
              <a:ext cx="11049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Jones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2952749" y="3581400"/>
              <a:ext cx="1866901" cy="1048310"/>
              <a:chOff x="2952749" y="3581400"/>
              <a:chExt cx="1866901" cy="1048310"/>
            </a:xfrm>
          </p:grpSpPr>
          <p:cxnSp>
            <p:nvCxnSpPr>
              <p:cNvPr id="13" name="Straight Arrow Connector 12"/>
              <p:cNvCxnSpPr>
                <a:stCxn id="9" idx="4"/>
                <a:endCxn id="8" idx="1"/>
              </p:cNvCxnSpPr>
              <p:nvPr/>
            </p:nvCxnSpPr>
            <p:spPr>
              <a:xfrm rot="16200000" flipH="1">
                <a:off x="3554459" y="3379740"/>
                <a:ext cx="1048310" cy="14516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952749" y="3916424"/>
                <a:ext cx="1866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complete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>
            <a:xfrm>
              <a:off x="5105400" y="3581399"/>
              <a:ext cx="762000" cy="981355"/>
              <a:chOff x="5105400" y="3581399"/>
              <a:chExt cx="762000" cy="981355"/>
            </a:xfrm>
          </p:grpSpPr>
          <p:cxnSp>
            <p:nvCxnSpPr>
              <p:cNvPr id="16" name="Straight Arrow Connector 15"/>
              <p:cNvCxnSpPr>
                <a:stCxn id="10" idx="4"/>
                <a:endCxn id="8" idx="0"/>
              </p:cNvCxnSpPr>
              <p:nvPr/>
            </p:nvCxnSpPr>
            <p:spPr>
              <a:xfrm rot="16200000" flipH="1">
                <a:off x="4652823" y="4033977"/>
                <a:ext cx="981355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3974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5558771" y="3581401"/>
              <a:ext cx="1604030" cy="1048310"/>
              <a:chOff x="5558771" y="3581401"/>
              <a:chExt cx="1604030" cy="1048310"/>
            </a:xfrm>
          </p:grpSpPr>
          <p:cxnSp>
            <p:nvCxnSpPr>
              <p:cNvPr id="18" name="Straight Arrow Connector 17"/>
              <p:cNvCxnSpPr>
                <a:stCxn id="11" idx="4"/>
                <a:endCxn id="8" idx="7"/>
              </p:cNvCxnSpPr>
              <p:nvPr/>
            </p:nvCxnSpPr>
            <p:spPr>
              <a:xfrm rot="5400000">
                <a:off x="5731856" y="3408316"/>
                <a:ext cx="1048310" cy="13944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1" y="391642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catch</a:t>
                </a:r>
              </a:p>
            </p:txBody>
          </p:sp>
        </p:grp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1047750" y="4876800"/>
            <a:ext cx="74866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Symbol" charset="2"/>
              <a:buChar char=""/>
            </a:pPr>
            <a:r>
              <a:rPr lang="en-US" sz="2800" dirty="0" smtClean="0"/>
              <a:t>  Young complete pass for touchdown</a:t>
            </a:r>
          </a:p>
          <a:p>
            <a:pPr marL="342900" indent="-342900">
              <a:spcBef>
                <a:spcPct val="20000"/>
              </a:spcBef>
              <a:buFont typeface="Symbol" charset="2"/>
              <a:buChar char=""/>
            </a:pPr>
            <a:r>
              <a:rPr lang="en-US" sz="2800" dirty="0" smtClean="0"/>
              <a:t>  Jones catch pass for touchdown</a:t>
            </a:r>
          </a:p>
          <a:p>
            <a:pPr marL="800100" lvl="1" indent="-342900">
              <a:spcBef>
                <a:spcPct val="20000"/>
              </a:spcBef>
              <a:buFont typeface="Arial"/>
              <a:buNone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18288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…to set up a 7-yard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touchdown pass to Brent Jones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a Reading Machine?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114800"/>
          </a:xfrm>
        </p:spPr>
        <p:txBody>
          <a:bodyPr/>
          <a:lstStyle/>
          <a:p>
            <a:r>
              <a:rPr lang="en-US" sz="2400" dirty="0"/>
              <a:t>The majority of human knowledge is encoded in </a:t>
            </a:r>
            <a:r>
              <a:rPr lang="en-US" sz="2400" dirty="0" smtClean="0"/>
              <a:t>text</a:t>
            </a:r>
          </a:p>
          <a:p>
            <a:endParaRPr lang="en-US" sz="2400" dirty="0" smtClean="0"/>
          </a:p>
          <a:p>
            <a:r>
              <a:rPr lang="en-US" sz="2400" dirty="0" smtClean="0"/>
              <a:t>Much </a:t>
            </a:r>
            <a:r>
              <a:rPr lang="en-US" sz="2400" dirty="0"/>
              <a:t>of this text is available in machine-readable </a:t>
            </a:r>
            <a:r>
              <a:rPr lang="en-US" sz="2400" dirty="0" smtClean="0"/>
              <a:t>formats</a:t>
            </a:r>
          </a:p>
          <a:p>
            <a:endParaRPr lang="en-US" sz="2400" dirty="0" smtClean="0"/>
          </a:p>
          <a:p>
            <a:r>
              <a:rPr lang="en-US" sz="2400" dirty="0" smtClean="0"/>
              <a:t>Finding </a:t>
            </a:r>
            <a:r>
              <a:rPr lang="en-US" sz="2400" dirty="0"/>
              <a:t>machine operable representations of texts opens the door to the automatic manipulation of vast amounts of </a:t>
            </a:r>
            <a:r>
              <a:rPr lang="en-US" sz="2400" dirty="0" smtClean="0"/>
              <a:t>knowledge</a:t>
            </a:r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 big industry awaiting this </a:t>
            </a:r>
            <a:r>
              <a:rPr lang="en-US" sz="2400" dirty="0" smtClean="0"/>
              <a:t>event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616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context for instances</a:t>
            </a:r>
          </a:p>
          <a:p>
            <a:r>
              <a:rPr lang="en-US" dirty="0" smtClean="0"/>
              <a:t>Build context for dependencies</a:t>
            </a:r>
          </a:p>
          <a:p>
            <a:pPr lvl="1"/>
            <a:r>
              <a:rPr lang="en-US" dirty="0" smtClean="0"/>
              <a:t>Finding </a:t>
            </a:r>
            <a:r>
              <a:rPr lang="en-US" dirty="0" smtClean="0"/>
              <a:t>implicit predicates</a:t>
            </a:r>
            <a:endParaRPr lang="en-US" dirty="0" smtClean="0"/>
          </a:p>
          <a:p>
            <a:r>
              <a:rPr lang="en-US" dirty="0" smtClean="0"/>
              <a:t>Constrain interpretations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example (5)</a:t>
            </a:r>
            <a:endParaRPr lang="en-US" dirty="0"/>
          </a:p>
        </p:txBody>
      </p:sp>
      <p:pic>
        <p:nvPicPr>
          <p:cNvPr id="16" name="Picture 15" descr="GraphExample-textinput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331" y="2018124"/>
            <a:ext cx="4813929" cy="1578462"/>
          </a:xfrm>
          <a:prstGeom prst="rect">
            <a:avLst/>
          </a:prstGeom>
        </p:spPr>
      </p:pic>
      <p:sp>
        <p:nvSpPr>
          <p:cNvPr id="17" name="Content Placeholder 4"/>
          <p:cNvSpPr txBox="1">
            <a:spLocks/>
          </p:cNvSpPr>
          <p:nvPr/>
        </p:nvSpPr>
        <p:spPr>
          <a:xfrm>
            <a:off x="74927" y="1833458"/>
            <a:ext cx="2592073" cy="2092300"/>
          </a:xfrm>
          <a:prstGeom prst="rect">
            <a:avLst/>
          </a:prstGeom>
        </p:spPr>
        <p:txBody>
          <a:bodyPr/>
          <a:lstStyle/>
          <a:p>
            <a:pPr marR="0" lvl="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Francisco's Eric Davis intercepted a Steve Walsh pass on the next series to set up a seven-yard Young touchdown pass to Brent Jones.</a:t>
            </a:r>
          </a:p>
          <a:p>
            <a:pPr marR="0" lvl="0" algn="l" defTabSz="2612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713" y="1833458"/>
            <a:ext cx="19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 enrichment</a:t>
            </a:r>
            <a:endParaRPr lang="en-US" b="1" dirty="0"/>
          </a:p>
        </p:txBody>
      </p:sp>
      <p:grpSp>
        <p:nvGrpSpPr>
          <p:cNvPr id="3" name="Group 30"/>
          <p:cNvGrpSpPr/>
          <p:nvPr/>
        </p:nvGrpSpPr>
        <p:grpSpPr>
          <a:xfrm>
            <a:off x="0" y="3575651"/>
            <a:ext cx="9048760" cy="3214723"/>
            <a:chOff x="0" y="3575651"/>
            <a:chExt cx="9048760" cy="3214723"/>
          </a:xfrm>
        </p:grpSpPr>
        <p:grpSp>
          <p:nvGrpSpPr>
            <p:cNvPr id="4" name="Group 19"/>
            <p:cNvGrpSpPr/>
            <p:nvPr/>
          </p:nvGrpSpPr>
          <p:grpSpPr>
            <a:xfrm>
              <a:off x="0" y="3596586"/>
              <a:ext cx="9048760" cy="3193788"/>
              <a:chOff x="914400" y="9601200"/>
              <a:chExt cx="18405100" cy="6286793"/>
            </a:xfrm>
          </p:grpSpPr>
          <p:grpSp>
            <p:nvGrpSpPr>
              <p:cNvPr id="5" name="Group 67"/>
              <p:cNvGrpSpPr/>
              <p:nvPr/>
            </p:nvGrpSpPr>
            <p:grpSpPr>
              <a:xfrm>
                <a:off x="914400" y="9601200"/>
                <a:ext cx="18405100" cy="6182829"/>
                <a:chOff x="914400" y="9601200"/>
                <a:chExt cx="18405100" cy="6182829"/>
              </a:xfrm>
            </p:grpSpPr>
            <p:pic>
              <p:nvPicPr>
                <p:cNvPr id="30" name="Picture 29" descr="GraphExample-textaugmented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066800" y="10287000"/>
                  <a:ext cx="18252700" cy="5497029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14400" y="9601200"/>
                  <a:ext cx="18211800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3810000" y="13258800"/>
                  <a:ext cx="16764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943600" y="12268200"/>
                  <a:ext cx="19050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14800" y="14249400"/>
                  <a:ext cx="10668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162800" y="13258800"/>
                  <a:ext cx="15240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1353800" y="13258800"/>
                  <a:ext cx="9906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2496800" y="14249400"/>
                  <a:ext cx="10668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2268200" y="15240000"/>
                  <a:ext cx="15240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621000" y="13258800"/>
                  <a:ext cx="1676400" cy="533400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Curved Connector 69"/>
              <p:cNvCxnSpPr>
                <a:stCxn id="33" idx="2"/>
                <a:endCxn id="35" idx="3"/>
              </p:cNvCxnSpPr>
              <p:nvPr/>
            </p:nvCxnSpPr>
            <p:spPr>
              <a:xfrm rot="10800000" flipH="1" flipV="1">
                <a:off x="3809999" y="13525499"/>
                <a:ext cx="461029" cy="1179185"/>
              </a:xfrm>
              <a:prstGeom prst="curvedConnector4">
                <a:avLst>
                  <a:gd name="adj1" fmla="val -49585"/>
                  <a:gd name="adj2" fmla="val 126011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69"/>
              <p:cNvCxnSpPr>
                <a:stCxn id="37" idx="2"/>
                <a:endCxn id="38" idx="3"/>
              </p:cNvCxnSpPr>
              <p:nvPr/>
            </p:nvCxnSpPr>
            <p:spPr>
              <a:xfrm rot="10800000" flipH="1" flipV="1">
                <a:off x="11353799" y="13525499"/>
                <a:ext cx="1299229" cy="1179185"/>
              </a:xfrm>
              <a:prstGeom prst="curvedConnector4">
                <a:avLst>
                  <a:gd name="adj1" fmla="val -83576"/>
                  <a:gd name="adj2" fmla="val 114702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69"/>
              <p:cNvCxnSpPr>
                <a:stCxn id="40" idx="4"/>
                <a:endCxn id="38" idx="5"/>
              </p:cNvCxnSpPr>
              <p:nvPr/>
            </p:nvCxnSpPr>
            <p:spPr>
              <a:xfrm rot="5400000">
                <a:off x="14477044" y="12722528"/>
                <a:ext cx="912485" cy="3051829"/>
              </a:xfrm>
              <a:prstGeom prst="curvedConnector3">
                <a:avLst>
                  <a:gd name="adj1" fmla="val 112736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0988759" y="15100399"/>
                <a:ext cx="1279440" cy="78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for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44341" y="14706601"/>
                <a:ext cx="2118058" cy="78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throw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001997" y="14325602"/>
                <a:ext cx="1957157" cy="78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catch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48600" y="14401797"/>
                <a:ext cx="4038600" cy="78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complete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9" name="Curved Connector 69"/>
              <p:cNvCxnSpPr>
                <a:stCxn id="38" idx="4"/>
                <a:endCxn id="39" idx="3"/>
              </p:cNvCxnSpPr>
              <p:nvPr/>
            </p:nvCxnSpPr>
            <p:spPr>
              <a:xfrm rot="5400000">
                <a:off x="12304551" y="14969635"/>
                <a:ext cx="912485" cy="538815"/>
              </a:xfrm>
              <a:prstGeom prst="curvedConnector5">
                <a:avLst>
                  <a:gd name="adj1" fmla="val 25052"/>
                  <a:gd name="adj2" fmla="val 183848"/>
                  <a:gd name="adj3" fmla="val 125052"/>
                </a:avLst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833713" y="3575651"/>
              <a:ext cx="18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After enrichment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What BKBs need for enrichment?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Ability to answer about instances</a:t>
            </a:r>
          </a:p>
          <a:p>
            <a:pPr lvl="2"/>
            <a:r>
              <a:rPr lang="en-US" dirty="0" smtClean="0"/>
              <a:t>Not complete population</a:t>
            </a:r>
          </a:p>
          <a:p>
            <a:pPr lvl="2"/>
            <a:r>
              <a:rPr lang="en-US" dirty="0" smtClean="0"/>
              <a:t>But allow analogy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Ability to constrain interpretations and accumulate evidence</a:t>
            </a:r>
          </a:p>
          <a:p>
            <a:pPr lvl="2"/>
            <a:r>
              <a:rPr lang="en-US" dirty="0" smtClean="0"/>
              <a:t>Several different queries over the same elements considering different </a:t>
            </a:r>
            <a:r>
              <a:rPr lang="en-US" dirty="0" smtClean="0"/>
              <a:t>structures</a:t>
            </a:r>
            <a:endParaRPr lang="en-US" dirty="0" smtClean="0"/>
          </a:p>
          <a:p>
            <a:pPr lvl="2"/>
            <a:r>
              <a:rPr lang="en-US" dirty="0" smtClean="0"/>
              <a:t>Require normalization </a:t>
            </a:r>
            <a:r>
              <a:rPr lang="en-US" dirty="0" smtClean="0"/>
              <a:t>(besides </a:t>
            </a:r>
            <a:r>
              <a:rPr lang="en-US" dirty="0" smtClean="0"/>
              <a:t>parsing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What BKBs need for enrichment?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Ability to discover entity classes with appropriate granularity level</a:t>
            </a:r>
          </a:p>
          <a:p>
            <a:pPr lvl="2"/>
            <a:r>
              <a:rPr lang="en-US" i="1" dirty="0" smtClean="0"/>
              <a:t>Quarterbacks throw passes</a:t>
            </a:r>
          </a:p>
          <a:p>
            <a:pPr lvl="2"/>
            <a:r>
              <a:rPr lang="en-US" i="1" dirty="0" smtClean="0"/>
              <a:t>Ends catch passes</a:t>
            </a:r>
          </a:p>
          <a:p>
            <a:pPr lvl="2"/>
            <a:r>
              <a:rPr lang="en-US" dirty="0" smtClean="0"/>
              <a:t>Tag an entity as </a:t>
            </a:r>
            <a:r>
              <a:rPr lang="en-US" i="1" dirty="0" smtClean="0"/>
              <a:t>person</a:t>
            </a:r>
            <a:r>
              <a:rPr lang="en-US" dirty="0" smtClean="0"/>
              <a:t> or even </a:t>
            </a:r>
            <a:r>
              <a:rPr lang="en-US" i="1" dirty="0" smtClean="0"/>
              <a:t>player</a:t>
            </a:r>
            <a:r>
              <a:rPr lang="en-US" dirty="0" smtClean="0"/>
              <a:t> is not specific enough for enrichment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Text frequently introduces the relevant class (appropriate granularity level)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What BKBs need for enrichment?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152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Ability to digest enough knowledge adapted to the domain</a:t>
            </a:r>
          </a:p>
          <a:p>
            <a:pPr lvl="2"/>
            <a:r>
              <a:rPr lang="en-US" dirty="0" smtClean="0"/>
              <a:t>Crucial</a:t>
            </a:r>
          </a:p>
          <a:p>
            <a:pPr lvl="1">
              <a:buNone/>
            </a:pPr>
            <a:r>
              <a:rPr lang="en-US" dirty="0" smtClean="0"/>
              <a:t>Approaches</a:t>
            </a:r>
          </a:p>
          <a:p>
            <a:pPr lvl="2"/>
            <a:r>
              <a:rPr lang="en-US" dirty="0" smtClean="0"/>
              <a:t>Open IE </a:t>
            </a:r>
            <a:r>
              <a:rPr lang="en-US" dirty="0" smtClean="0"/>
              <a:t>(web scale) + domain adaptation</a:t>
            </a:r>
          </a:p>
          <a:p>
            <a:pPr lvl="3"/>
            <a:r>
              <a:rPr lang="en-US" sz="1800" dirty="0" smtClean="0"/>
              <a:t>Shallow NLP, lack of normalization</a:t>
            </a:r>
          </a:p>
          <a:p>
            <a:pPr lvl="2"/>
            <a:r>
              <a:rPr lang="en-US" dirty="0" smtClean="0"/>
              <a:t>Reading in context (suggested here)</a:t>
            </a:r>
          </a:p>
          <a:p>
            <a:pPr lvl="3"/>
            <a:r>
              <a:rPr lang="es-ES" sz="1800" dirty="0" err="1" smtClean="0"/>
              <a:t>Consider</a:t>
            </a:r>
            <a:r>
              <a:rPr lang="es-ES" sz="1800" dirty="0" smtClean="0"/>
              <a:t> </a:t>
            </a:r>
            <a:r>
              <a:rPr lang="es-ES" sz="1800" dirty="0" err="1" smtClean="0"/>
              <a:t>only</a:t>
            </a:r>
            <a:r>
              <a:rPr lang="es-ES" sz="1800" dirty="0" smtClean="0"/>
              <a:t> </a:t>
            </a:r>
            <a:r>
              <a:rPr lang="es-ES" sz="1800" dirty="0" err="1" smtClean="0"/>
              <a:t>documents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same</a:t>
            </a:r>
            <a:r>
              <a:rPr lang="es-ES" sz="1800" dirty="0" smtClean="0"/>
              <a:t> </a:t>
            </a:r>
            <a:r>
              <a:rPr lang="es-ES" sz="1800" dirty="0" err="1" smtClean="0"/>
              <a:t>context</a:t>
            </a:r>
            <a:endParaRPr lang="en-US" sz="1800" dirty="0" smtClean="0"/>
          </a:p>
          <a:p>
            <a:pPr lvl="3"/>
            <a:r>
              <a:rPr lang="en-US" sz="1800" dirty="0" smtClean="0"/>
              <a:t>Deeper </a:t>
            </a:r>
            <a:r>
              <a:rPr lang="en-US" sz="1800" dirty="0" smtClean="0"/>
              <a:t>NLP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 enough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2209800"/>
          </a:xfrm>
        </p:spPr>
        <p:txBody>
          <a:bodyPr/>
          <a:lstStyle/>
          <a:p>
            <a:pPr lvl="1">
              <a:buNone/>
            </a:pPr>
            <a:r>
              <a:rPr lang="en-US" sz="2200" b="1" dirty="0" smtClean="0"/>
              <a:t>DART</a:t>
            </a:r>
            <a:r>
              <a:rPr lang="en-US" sz="2200" dirty="0" smtClean="0"/>
              <a:t>: general domain </a:t>
            </a:r>
            <a:r>
              <a:rPr lang="en-US" sz="2200" dirty="0"/>
              <a:t>P</a:t>
            </a:r>
            <a:r>
              <a:rPr lang="en-US" sz="2200" dirty="0" smtClean="0"/>
              <a:t>roposition </a:t>
            </a:r>
            <a:r>
              <a:rPr lang="en-US" sz="2200" dirty="0"/>
              <a:t>S</a:t>
            </a:r>
            <a:r>
              <a:rPr lang="en-US" sz="2200" dirty="0" smtClean="0"/>
              <a:t>tore</a:t>
            </a:r>
            <a:endParaRPr lang="en-US" sz="2200" dirty="0" smtClean="0"/>
          </a:p>
          <a:p>
            <a:pPr lvl="1">
              <a:buNone/>
            </a:pPr>
            <a:r>
              <a:rPr lang="en-US" sz="2200" b="1" dirty="0" err="1" smtClean="0"/>
              <a:t>TextRunner</a:t>
            </a:r>
            <a:r>
              <a:rPr lang="en-US" sz="2200" dirty="0" smtClean="0"/>
              <a:t>: general </a:t>
            </a:r>
            <a:r>
              <a:rPr lang="en-US" sz="2200" dirty="0" smtClean="0"/>
              <a:t>domain Open IE </a:t>
            </a:r>
            <a:r>
              <a:rPr lang="en-US" sz="2200" dirty="0" smtClean="0"/>
              <a:t>(web-scale)</a:t>
            </a:r>
          </a:p>
          <a:p>
            <a:pPr lvl="1">
              <a:buNone/>
            </a:pPr>
            <a:r>
              <a:rPr lang="en-US" sz="2200" b="1" dirty="0" smtClean="0"/>
              <a:t>BKB</a:t>
            </a:r>
            <a:r>
              <a:rPr lang="en-US" sz="2200" dirty="0" smtClean="0"/>
              <a:t>: </a:t>
            </a:r>
            <a:r>
              <a:rPr lang="en-US" sz="2200" dirty="0" smtClean="0"/>
              <a:t>Proposition </a:t>
            </a:r>
            <a:r>
              <a:rPr lang="en-US" sz="2200" dirty="0"/>
              <a:t>S</a:t>
            </a:r>
            <a:r>
              <a:rPr lang="en-US" sz="2200" dirty="0" smtClean="0"/>
              <a:t>tore in context</a:t>
            </a:r>
          </a:p>
          <a:p>
            <a:pPr lvl="2">
              <a:buNone/>
            </a:pPr>
            <a:r>
              <a:rPr lang="en-US" sz="1800" dirty="0" smtClean="0"/>
              <a:t>(e.g. only </a:t>
            </a:r>
            <a:r>
              <a:rPr lang="en-US" sz="1800" dirty="0" smtClean="0"/>
              <a:t>30,000 </a:t>
            </a:r>
            <a:r>
              <a:rPr lang="en-US" sz="1800" dirty="0" smtClean="0"/>
              <a:t>docs  about American Football)</a:t>
            </a:r>
            <a:endParaRPr lang="en-US" sz="2200" dirty="0" smtClean="0"/>
          </a:p>
          <a:p>
            <a:pPr>
              <a:buNone/>
            </a:pPr>
            <a:r>
              <a:rPr lang="en-US" sz="2400" b="1" dirty="0" smtClean="0"/>
              <a:t>?&gt; </a:t>
            </a:r>
            <a:r>
              <a:rPr lang="en-US" sz="2400" b="1" dirty="0" err="1" smtClean="0"/>
              <a:t>quarterback:X:pass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114800"/>
          <a:ext cx="73914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098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TextRunner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BKB (US Football)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 results)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(~200) threw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(~100) completed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(36) to throw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(26) has thrown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(19) makes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(19) has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(18) fires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(99) throw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(25) complete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(7) have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attempt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not-throw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 toss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(3) release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?&gt; X:intercept:pass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19400"/>
          <a:ext cx="769620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718"/>
                <a:gridCol w="1983557"/>
                <a:gridCol w="2300926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TextRunner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BKB (US Football)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(13) person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(6) person/place/organization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 full-back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 place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(30) Early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(26) Two plays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(24) fumble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 game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 ball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(17) Defensively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(75) person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(14) cornerback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(11) defense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(8) safety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(7) group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linebacker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342900"/>
            <a:ext cx="74676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Digest Knowledge in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 context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(entity classes)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200" dirty="0" smtClean="0"/>
              <a:t>Digest Knowledge in the </a:t>
            </a:r>
            <a:r>
              <a:rPr lang="en-US" sz="3200" dirty="0" smtClean="0"/>
              <a:t>same context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(ambiguity problem)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?&gt; </a:t>
            </a:r>
            <a:r>
              <a:rPr lang="en-US" dirty="0" err="1" smtClean="0"/>
              <a:t>person:X:pass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514600"/>
          <a:ext cx="73914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098800"/>
                <a:gridCol w="2463800"/>
              </a:tblGrid>
              <a:tr h="385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TextRunner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BKB (US Football)</a:t>
                      </a:r>
                    </a:p>
                  </a:txBody>
                  <a:tcPr marL="68580" marR="68580" marT="0" marB="0"/>
                </a:tc>
              </a:tr>
              <a:tr h="3805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(47) make      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(45) take    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(36) complete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(30) throw  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(25) let   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(23) catch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 make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 expect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(22) gets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(17) makes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(10) has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(10) receives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(7) who has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(7) must have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(6) acting on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(6) to catch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(6) who buys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bought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admits </a:t>
                      </a:r>
                      <a:b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gives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(824) catch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(546) throw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(256) complete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(136) have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(59) intercept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(56) drop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(39) not-catch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(37) not-throw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(36) snare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(27) toss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(23) pick off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 run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Different contexts, different expectations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?&gt; </a:t>
            </a:r>
            <a:r>
              <a:rPr lang="en-US" b="1" dirty="0" err="1" smtClean="0"/>
              <a:t>person:X:pass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NFL </a:t>
            </a:r>
            <a:r>
              <a:rPr lang="en-US" dirty="0" smtClean="0"/>
              <a:t>Context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905:nvn:[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catch:v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dirty="0" smtClean="0"/>
              <a:t>667:nvn:[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throw:v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dirty="0" smtClean="0"/>
              <a:t>286:nvn:[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complete:v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sz="2900" b="1" dirty="0" smtClean="0"/>
              <a:t>204:nvnpn:[</a:t>
            </a:r>
            <a:r>
              <a:rPr lang="en-US" sz="2900" b="1" dirty="0" err="1" smtClean="0"/>
              <a:t>person:n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catch:v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pass:n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for:in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yard:n</a:t>
            </a:r>
            <a:r>
              <a:rPr lang="en-US" sz="2900" b="1" dirty="0" smtClean="0"/>
              <a:t>].</a:t>
            </a:r>
          </a:p>
          <a:p>
            <a:pPr lvl="2">
              <a:buNone/>
            </a:pPr>
            <a:r>
              <a:rPr lang="en-US" dirty="0" smtClean="0"/>
              <a:t>85:nvnpn:[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catch:v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, </a:t>
            </a:r>
            <a:r>
              <a:rPr lang="en-US" dirty="0" err="1" smtClean="0"/>
              <a:t>for:in</a:t>
            </a:r>
            <a:r>
              <a:rPr lang="en-US" dirty="0" smtClean="0"/>
              <a:t>, </a:t>
            </a:r>
            <a:r>
              <a:rPr lang="en-US" dirty="0" err="1" smtClean="0"/>
              <a:t>touchdown:n</a:t>
            </a:r>
            <a:r>
              <a:rPr lang="en-US" dirty="0" smtClean="0"/>
              <a:t>].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IC </a:t>
            </a:r>
            <a:r>
              <a:rPr lang="en-US" dirty="0" smtClean="0"/>
              <a:t>Context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6:nvn:[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have:v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</a:t>
            </a:r>
          </a:p>
          <a:p>
            <a:pPr lvl="2">
              <a:buNone/>
            </a:pPr>
            <a:r>
              <a:rPr lang="en-US" dirty="0" smtClean="0"/>
              <a:t>3:nvn:[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see:v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</a:t>
            </a:r>
          </a:p>
          <a:p>
            <a:pPr lvl="2">
              <a:buNone/>
            </a:pPr>
            <a:r>
              <a:rPr lang="en-US" sz="2900" b="1" dirty="0" smtClean="0"/>
              <a:t>1:nvnpn:[</a:t>
            </a:r>
            <a:r>
              <a:rPr lang="en-US" sz="2900" b="1" dirty="0" err="1" smtClean="0"/>
              <a:t>person:n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wear:v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pass:n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around:in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neck:n</a:t>
            </a:r>
            <a:r>
              <a:rPr lang="en-US" sz="2900" b="1" dirty="0" smtClean="0"/>
              <a:t>]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BIO </a:t>
            </a:r>
            <a:r>
              <a:rPr lang="en-US" dirty="0" smtClean="0"/>
              <a:t>Context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&lt;No results&gt;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/>
              <a:t>Different contexts, different expectations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?&gt; X:receive:Y</a:t>
            </a:r>
          </a:p>
          <a:p>
            <a:pPr lvl="1">
              <a:buNone/>
            </a:pPr>
            <a:r>
              <a:rPr lang="en-US" sz="2000" dirty="0" smtClean="0"/>
              <a:t>NFL </a:t>
            </a:r>
            <a:r>
              <a:rPr lang="en-US" sz="2000" dirty="0" smtClean="0"/>
              <a:t>Context</a:t>
            </a:r>
            <a:endParaRPr lang="en-US" sz="2000" dirty="0" smtClean="0"/>
          </a:p>
          <a:p>
            <a:pPr lvl="2">
              <a:buNone/>
            </a:pPr>
            <a:r>
              <a:rPr lang="en-US" sz="1600" dirty="0" smtClean="0"/>
              <a:t>55:nvn:[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call:n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34:nvn:[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offer:n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33:nvn:[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bonus:n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29:nvn:[</a:t>
            </a:r>
            <a:r>
              <a:rPr lang="en-US" sz="1600" dirty="0" err="1" smtClean="0"/>
              <a:t>team:class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pick:n</a:t>
            </a:r>
            <a:r>
              <a:rPr lang="en-US" sz="1600" dirty="0" smtClean="0"/>
              <a:t>].</a:t>
            </a:r>
          </a:p>
          <a:p>
            <a:pPr lvl="1">
              <a:buNone/>
            </a:pPr>
            <a:r>
              <a:rPr lang="en-US" sz="2000" dirty="0" smtClean="0"/>
              <a:t>IC </a:t>
            </a:r>
            <a:r>
              <a:rPr lang="en-US" sz="2000" dirty="0" smtClean="0"/>
              <a:t>Context</a:t>
            </a:r>
            <a:endParaRPr lang="en-US" sz="2000" dirty="0" smtClean="0"/>
          </a:p>
          <a:p>
            <a:pPr lvl="2">
              <a:buNone/>
            </a:pPr>
            <a:r>
              <a:rPr lang="en-US" sz="1600" dirty="0" smtClean="0"/>
              <a:t>78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call:n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44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letter:n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35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information:n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31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training:n</a:t>
            </a:r>
            <a:r>
              <a:rPr lang="en-US" sz="1600" dirty="0" smtClean="0"/>
              <a:t>]</a:t>
            </a:r>
          </a:p>
          <a:p>
            <a:pPr lvl="1">
              <a:buNone/>
            </a:pPr>
            <a:r>
              <a:rPr lang="en-US" sz="2000" dirty="0" smtClean="0"/>
              <a:t>BIO </a:t>
            </a:r>
            <a:r>
              <a:rPr lang="en-US" sz="2000" dirty="0" smtClean="0"/>
              <a:t>Context</a:t>
            </a:r>
            <a:endParaRPr lang="en-US" sz="2000" dirty="0" smtClean="0"/>
          </a:p>
          <a:p>
            <a:pPr lvl="2">
              <a:buNone/>
            </a:pPr>
            <a:r>
              <a:rPr lang="en-US" sz="1600" dirty="0" smtClean="0"/>
              <a:t>24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treatment:n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14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therapy:n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13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care:n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change in the paradigms of Computational </a:t>
            </a:r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Conceptualizing </a:t>
            </a:r>
            <a:r>
              <a:rPr lang="en-US" sz="2400" dirty="0"/>
              <a:t>content is not in the form of </a:t>
            </a:r>
            <a:r>
              <a:rPr lang="en-US" sz="2400" dirty="0" smtClean="0"/>
              <a:t>symbols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/>
              <a:t>in the form of statistical </a:t>
            </a:r>
            <a:r>
              <a:rPr lang="en-US" sz="2400" dirty="0" smtClean="0"/>
              <a:t>distributions</a:t>
            </a:r>
          </a:p>
          <a:p>
            <a:pPr lvl="2"/>
            <a:endParaRPr lang="es-E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power to capture the huge amount of background </a:t>
            </a:r>
            <a:r>
              <a:rPr lang="en-US" sz="2400" dirty="0" smtClean="0"/>
              <a:t>knowledge</a:t>
            </a:r>
          </a:p>
          <a:p>
            <a:pPr marL="914400" lvl="1" indent="-514350"/>
            <a:r>
              <a:rPr lang="en-US" sz="2400" dirty="0" smtClean="0"/>
              <a:t>needed </a:t>
            </a:r>
            <a:r>
              <a:rPr lang="en-US" sz="2400" dirty="0"/>
              <a:t>to read a </a:t>
            </a:r>
            <a:r>
              <a:rPr lang="en-US" sz="2400" dirty="0" smtClean="0"/>
              <a:t>single document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918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context</a:t>
            </a:r>
            <a:r>
              <a:rPr lang="es-ES" dirty="0" smtClean="0"/>
              <a:t> can be </a:t>
            </a:r>
            <a:r>
              <a:rPr lang="es-ES" dirty="0" err="1" smtClean="0"/>
              <a:t>built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demand</a:t>
            </a:r>
            <a:endParaRPr lang="es-ES" dirty="0"/>
          </a:p>
          <a:p>
            <a:pPr lvl="1"/>
            <a:r>
              <a:rPr lang="es-ES" dirty="0" smtClean="0"/>
              <a:t>“</a:t>
            </a:r>
            <a:r>
              <a:rPr lang="es-ES" dirty="0" err="1"/>
              <a:t>R</a:t>
            </a:r>
            <a:r>
              <a:rPr lang="es-ES" dirty="0" err="1" smtClean="0"/>
              <a:t>etrieve</a:t>
            </a:r>
            <a:r>
              <a:rPr lang="es-ES" dirty="0" smtClean="0"/>
              <a:t> 30,000 </a:t>
            </a:r>
            <a:r>
              <a:rPr lang="es-ES" dirty="0" err="1" smtClean="0"/>
              <a:t>relevant</a:t>
            </a:r>
            <a:r>
              <a:rPr lang="es-ES" dirty="0" smtClean="0"/>
              <a:t> docs</a:t>
            </a:r>
            <a:r>
              <a:rPr lang="es-ES" dirty="0" smtClean="0"/>
              <a:t>. </a:t>
            </a:r>
            <a:r>
              <a:rPr lang="es-ES" dirty="0" err="1"/>
              <a:t>f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reading</a:t>
            </a:r>
            <a:r>
              <a:rPr lang="es-ES" dirty="0" smtClean="0"/>
              <a:t>”, destille </a:t>
            </a:r>
            <a:r>
              <a:rPr lang="es-ES" dirty="0" err="1" smtClean="0"/>
              <a:t>background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endParaRPr lang="es-ES" dirty="0" smtClean="0"/>
          </a:p>
          <a:p>
            <a:endParaRPr lang="en-US" dirty="0" smtClean="0"/>
          </a:p>
          <a:p>
            <a:r>
              <a:rPr lang="en-US" dirty="0" smtClean="0"/>
              <a:t>Limiting </a:t>
            </a:r>
            <a:r>
              <a:rPr lang="en-US" dirty="0" smtClean="0"/>
              <a:t>to a specific </a:t>
            </a:r>
            <a:r>
              <a:rPr lang="en-US" dirty="0" smtClean="0"/>
              <a:t>context </a:t>
            </a:r>
            <a:r>
              <a:rPr lang="en-US" dirty="0" smtClean="0"/>
              <a:t>provides some powerful benefits</a:t>
            </a:r>
          </a:p>
          <a:p>
            <a:pPr lvl="1"/>
            <a:r>
              <a:rPr lang="en-US" dirty="0" smtClean="0"/>
              <a:t>Ambiguity is reduced</a:t>
            </a:r>
          </a:p>
          <a:p>
            <a:pPr lvl="1"/>
            <a:r>
              <a:rPr lang="en-US" dirty="0" smtClean="0"/>
              <a:t>Higher density of relevant propositions</a:t>
            </a:r>
          </a:p>
          <a:p>
            <a:pPr lvl="1"/>
            <a:r>
              <a:rPr lang="en-US" dirty="0" smtClean="0"/>
              <a:t>Different distribution of propositions across domains</a:t>
            </a:r>
          </a:p>
          <a:p>
            <a:pPr lvl="1"/>
            <a:r>
              <a:rPr lang="en-US" dirty="0" smtClean="0"/>
              <a:t>Amount of source text is reduced, allowing deeper processing such as parsing</a:t>
            </a:r>
          </a:p>
          <a:p>
            <a:pPr lvl="1"/>
            <a:r>
              <a:rPr lang="en-US" dirty="0" smtClean="0"/>
              <a:t>Specific tools for specific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5438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Machine Reading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Limitations</a:t>
            </a:r>
            <a:r>
              <a:rPr lang="es-ES" sz="2400" dirty="0" smtClean="0"/>
              <a:t> of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Extraction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From</a:t>
            </a:r>
            <a:r>
              <a:rPr lang="es-ES" sz="2400" dirty="0" smtClean="0"/>
              <a:t> Micro-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Macro-</a:t>
            </a:r>
            <a:r>
              <a:rPr lang="es-ES" sz="2400" dirty="0" err="1" smtClean="0"/>
              <a:t>reading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semi-supervised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Open Machine Reading: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unsupervised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Inference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Open </a:t>
            </a:r>
            <a:r>
              <a:rPr lang="es-ES" sz="2400" dirty="0" err="1"/>
              <a:t>K</a:t>
            </a:r>
            <a:r>
              <a:rPr lang="es-ES" sz="2400" dirty="0" err="1" smtClean="0"/>
              <a:t>nowledge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/>
              <a:t>Evaluation</a:t>
            </a: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s-E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3 Flecha derecha"/>
          <p:cNvSpPr/>
          <p:nvPr/>
        </p:nvSpPr>
        <p:spPr bwMode="auto">
          <a:xfrm>
            <a:off x="555812" y="4419600"/>
            <a:ext cx="914400" cy="533400"/>
          </a:xfrm>
          <a:prstGeom prst="rightArrow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evaluation of these machines is an open research </a:t>
            </a:r>
            <a:r>
              <a:rPr lang="en-US" dirty="0" smtClean="0"/>
              <a:t>question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also an opportunity to consolidate the community around the </a:t>
            </a:r>
            <a:r>
              <a:rPr lang="en-US" dirty="0" smtClean="0"/>
              <a:t>field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2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476250"/>
            <a:ext cx="7019925" cy="2447925"/>
          </a:xfrm>
        </p:spPr>
        <p:txBody>
          <a:bodyPr/>
          <a:lstStyle/>
          <a:p>
            <a:r>
              <a:rPr lang="es-ES" sz="4000" dirty="0" smtClean="0"/>
              <a:t>QA4MRE, </a:t>
            </a:r>
            <a:r>
              <a:rPr lang="es-ES" sz="4000" dirty="0" err="1" smtClean="0"/>
              <a:t>Question</a:t>
            </a:r>
            <a:r>
              <a:rPr lang="es-ES" sz="4000" dirty="0" smtClean="0"/>
              <a:t> </a:t>
            </a:r>
            <a:r>
              <a:rPr lang="es-ES" sz="4000" dirty="0" err="1"/>
              <a:t>Answering</a:t>
            </a:r>
            <a:r>
              <a:rPr lang="es-ES" sz="4000" dirty="0"/>
              <a:t> </a:t>
            </a:r>
            <a:r>
              <a:rPr lang="es-ES" sz="4000" dirty="0" err="1" smtClean="0"/>
              <a:t>for</a:t>
            </a:r>
            <a:r>
              <a:rPr lang="es-ES" sz="4000" dirty="0" smtClean="0"/>
              <a:t> Machine Reading </a:t>
            </a:r>
            <a:r>
              <a:rPr lang="es-ES" sz="4000" dirty="0" err="1" smtClean="0"/>
              <a:t>Evaluation</a:t>
            </a:r>
            <a:r>
              <a:rPr lang="es-ES" sz="4000" dirty="0" smtClean="0"/>
              <a:t> </a:t>
            </a:r>
            <a:endParaRPr lang="es-ES" sz="4400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3960440" cy="2952328"/>
          </a:xfrm>
        </p:spPr>
        <p:txBody>
          <a:bodyPr/>
          <a:lstStyle/>
          <a:p>
            <a:r>
              <a:rPr lang="es-ES" sz="1600" dirty="0" err="1" smtClean="0"/>
              <a:t>Organization</a:t>
            </a:r>
            <a:endParaRPr lang="es-ES" sz="1600" dirty="0" smtClean="0"/>
          </a:p>
          <a:p>
            <a:pPr marL="457200" lvl="1" indent="0">
              <a:buNone/>
            </a:pPr>
            <a:r>
              <a:rPr lang="es-ES" sz="1400" dirty="0" smtClean="0"/>
              <a:t>Anselmo Peñas </a:t>
            </a:r>
            <a:r>
              <a:rPr lang="es-ES" sz="1400" dirty="0" smtClean="0">
                <a:solidFill>
                  <a:schemeClr val="accent2"/>
                </a:solidFill>
              </a:rPr>
              <a:t>(UNED, </a:t>
            </a:r>
            <a:r>
              <a:rPr lang="es-ES" sz="1400" dirty="0" err="1" smtClean="0">
                <a:solidFill>
                  <a:schemeClr val="accent2"/>
                </a:solidFill>
              </a:rPr>
              <a:t>Spain</a:t>
            </a:r>
            <a:r>
              <a:rPr lang="es-ES" sz="1400" dirty="0" smtClean="0">
                <a:solidFill>
                  <a:schemeClr val="accent2"/>
                </a:solidFill>
              </a:rPr>
              <a:t>)</a:t>
            </a:r>
            <a:endParaRPr lang="es-ES" sz="1400" dirty="0" smtClean="0"/>
          </a:p>
          <a:p>
            <a:pPr marL="457200" lvl="1" indent="0">
              <a:buNone/>
            </a:pPr>
            <a:r>
              <a:rPr lang="es-ES" sz="1400" dirty="0" err="1" smtClean="0"/>
              <a:t>Eduard</a:t>
            </a:r>
            <a:r>
              <a:rPr lang="es-ES" sz="1400" dirty="0" smtClean="0"/>
              <a:t> </a:t>
            </a:r>
            <a:r>
              <a:rPr lang="es-ES" sz="1400" dirty="0" err="1" smtClean="0"/>
              <a:t>Hovy</a:t>
            </a:r>
            <a:r>
              <a:rPr lang="es-ES" sz="1400" dirty="0" smtClean="0"/>
              <a:t> </a:t>
            </a:r>
            <a:r>
              <a:rPr lang="es-ES" sz="1400" dirty="0" smtClean="0">
                <a:solidFill>
                  <a:schemeClr val="accent2"/>
                </a:solidFill>
              </a:rPr>
              <a:t>(USC-ISI, USA)</a:t>
            </a:r>
          </a:p>
          <a:p>
            <a:pPr marL="457200" lvl="1" indent="0">
              <a:buNone/>
            </a:pPr>
            <a:r>
              <a:rPr lang="es-ES" sz="1400" dirty="0" smtClean="0"/>
              <a:t>Pamela Forner </a:t>
            </a:r>
            <a:r>
              <a:rPr lang="es-ES" sz="1400" dirty="0" smtClean="0">
                <a:solidFill>
                  <a:schemeClr val="accent2"/>
                </a:solidFill>
              </a:rPr>
              <a:t>(CELCT, </a:t>
            </a:r>
            <a:r>
              <a:rPr lang="es-ES" sz="1400" dirty="0" err="1" smtClean="0">
                <a:solidFill>
                  <a:schemeClr val="accent2"/>
                </a:solidFill>
              </a:rPr>
              <a:t>Italy</a:t>
            </a:r>
            <a:r>
              <a:rPr lang="es-ES" sz="1400" dirty="0" smtClean="0">
                <a:solidFill>
                  <a:schemeClr val="accent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s-ES" sz="1400" dirty="0" smtClean="0"/>
              <a:t>Álvaro Rodrigo </a:t>
            </a:r>
            <a:r>
              <a:rPr lang="es-ES" sz="1400" dirty="0" smtClean="0">
                <a:solidFill>
                  <a:schemeClr val="accent2"/>
                </a:solidFill>
              </a:rPr>
              <a:t>(UNED, </a:t>
            </a:r>
            <a:r>
              <a:rPr lang="es-ES" sz="1400" dirty="0" err="1" smtClean="0">
                <a:solidFill>
                  <a:schemeClr val="accent2"/>
                </a:solidFill>
              </a:rPr>
              <a:t>Spain</a:t>
            </a:r>
            <a:r>
              <a:rPr lang="es-ES" sz="1400" dirty="0" smtClean="0">
                <a:solidFill>
                  <a:schemeClr val="accent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s-ES" sz="1400" dirty="0" smtClean="0"/>
              <a:t>Richard </a:t>
            </a:r>
            <a:r>
              <a:rPr lang="es-ES" sz="1400" dirty="0" err="1" smtClean="0"/>
              <a:t>Sutcliffe</a:t>
            </a:r>
            <a:r>
              <a:rPr lang="es-ES" sz="1400" dirty="0" smtClean="0"/>
              <a:t> </a:t>
            </a:r>
            <a:r>
              <a:rPr lang="es-ES" sz="1400" dirty="0" smtClean="0">
                <a:solidFill>
                  <a:schemeClr val="accent2"/>
                </a:solidFill>
              </a:rPr>
              <a:t>(U. Limerick, </a:t>
            </a:r>
            <a:r>
              <a:rPr lang="es-ES" sz="1400" dirty="0" err="1" smtClean="0">
                <a:solidFill>
                  <a:schemeClr val="accent2"/>
                </a:solidFill>
              </a:rPr>
              <a:t>Ireland</a:t>
            </a:r>
            <a:r>
              <a:rPr lang="es-ES" sz="1400" dirty="0" smtClean="0">
                <a:solidFill>
                  <a:schemeClr val="accent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s-ES" sz="1400" dirty="0"/>
              <a:t>Roser Morante </a:t>
            </a:r>
            <a:r>
              <a:rPr lang="es-ES" sz="1400" dirty="0">
                <a:solidFill>
                  <a:schemeClr val="accent2"/>
                </a:solidFill>
              </a:rPr>
              <a:t>(U. </a:t>
            </a:r>
            <a:r>
              <a:rPr lang="en-US" sz="1400" dirty="0">
                <a:solidFill>
                  <a:schemeClr val="accent2"/>
                </a:solidFill>
              </a:rPr>
              <a:t>Antwerp, Belgium)</a:t>
            </a:r>
          </a:p>
          <a:p>
            <a:pPr marL="457200" lvl="1" indent="0">
              <a:buNone/>
            </a:pPr>
            <a:r>
              <a:rPr lang="es-ES" sz="1400" dirty="0"/>
              <a:t>Walter </a:t>
            </a:r>
            <a:r>
              <a:rPr lang="es-ES" sz="1400" dirty="0" err="1"/>
              <a:t>Daelemans</a:t>
            </a:r>
            <a:r>
              <a:rPr lang="es-ES" sz="1400" dirty="0"/>
              <a:t> </a:t>
            </a:r>
            <a:r>
              <a:rPr lang="es-ES" sz="1400" dirty="0">
                <a:solidFill>
                  <a:schemeClr val="accent2"/>
                </a:solidFill>
              </a:rPr>
              <a:t>(U. </a:t>
            </a:r>
            <a:r>
              <a:rPr lang="en-US" sz="1400" dirty="0">
                <a:solidFill>
                  <a:schemeClr val="accent2"/>
                </a:solidFill>
              </a:rPr>
              <a:t>Antwerp, Belgium)</a:t>
            </a:r>
            <a:endParaRPr lang="es-E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s-ES" sz="1400" dirty="0" smtClean="0"/>
              <a:t>Corina </a:t>
            </a:r>
            <a:r>
              <a:rPr lang="es-ES" sz="1400" dirty="0" err="1" smtClean="0"/>
              <a:t>Forascu</a:t>
            </a:r>
            <a:r>
              <a:rPr lang="es-ES" sz="1400" dirty="0" smtClean="0"/>
              <a:t> </a:t>
            </a:r>
            <a:r>
              <a:rPr lang="es-ES" sz="1400" dirty="0" smtClean="0">
                <a:solidFill>
                  <a:schemeClr val="accent2"/>
                </a:solidFill>
              </a:rPr>
              <a:t>(UAIC, Romania)</a:t>
            </a:r>
          </a:p>
          <a:p>
            <a:pPr marL="457200" lvl="1" indent="0">
              <a:buNone/>
            </a:pPr>
            <a:r>
              <a:rPr lang="es-ES" sz="1400" dirty="0" err="1" smtClean="0"/>
              <a:t>Caroline</a:t>
            </a:r>
            <a:r>
              <a:rPr lang="es-ES" sz="1400" dirty="0" smtClean="0"/>
              <a:t> </a:t>
            </a:r>
            <a:r>
              <a:rPr lang="es-ES" sz="1400" dirty="0" err="1" smtClean="0"/>
              <a:t>Sporleder</a:t>
            </a:r>
            <a:r>
              <a:rPr lang="es-ES" sz="1400" dirty="0" smtClean="0"/>
              <a:t> </a:t>
            </a:r>
            <a:r>
              <a:rPr lang="es-ES" sz="1400" dirty="0" smtClean="0">
                <a:solidFill>
                  <a:schemeClr val="accent2"/>
                </a:solidFill>
              </a:rPr>
              <a:t>(U. </a:t>
            </a:r>
            <a:r>
              <a:rPr lang="es-ES" sz="1400" dirty="0" err="1" smtClean="0">
                <a:solidFill>
                  <a:schemeClr val="accent2"/>
                </a:solidFill>
              </a:rPr>
              <a:t>Saarland</a:t>
            </a:r>
            <a:r>
              <a:rPr lang="es-ES" sz="1400" dirty="0" smtClean="0">
                <a:solidFill>
                  <a:schemeClr val="accent2"/>
                </a:solidFill>
              </a:rPr>
              <a:t>, </a:t>
            </a:r>
            <a:r>
              <a:rPr lang="es-ES" sz="1400" dirty="0" err="1" smtClean="0">
                <a:solidFill>
                  <a:schemeClr val="accent2"/>
                </a:solidFill>
              </a:rPr>
              <a:t>Germany</a:t>
            </a:r>
            <a:r>
              <a:rPr lang="es-ES" sz="1400" dirty="0" smtClean="0">
                <a:solidFill>
                  <a:schemeClr val="accent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400" dirty="0" err="1" smtClean="0"/>
              <a:t>Yassine</a:t>
            </a:r>
            <a:r>
              <a:rPr lang="en-US" sz="1400" dirty="0" smtClean="0"/>
              <a:t> </a:t>
            </a:r>
            <a:r>
              <a:rPr lang="en-US" sz="1400" dirty="0" err="1" smtClean="0"/>
              <a:t>Benajiba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(Philips, USA)</a:t>
            </a:r>
          </a:p>
          <a:p>
            <a:endParaRPr lang="en-US" sz="2000" dirty="0"/>
          </a:p>
        </p:txBody>
      </p:sp>
      <p:sp>
        <p:nvSpPr>
          <p:cNvPr id="9" name="6 Subtítulo"/>
          <p:cNvSpPr txBox="1">
            <a:spLocks/>
          </p:cNvSpPr>
          <p:nvPr/>
        </p:nvSpPr>
        <p:spPr bwMode="auto">
          <a:xfrm>
            <a:off x="4788024" y="3501008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600" dirty="0" err="1" smtClean="0"/>
              <a:t>Advisory</a:t>
            </a:r>
            <a:r>
              <a:rPr lang="es-ES" sz="1600" dirty="0" smtClean="0"/>
              <a:t> </a:t>
            </a:r>
            <a:r>
              <a:rPr lang="es-ES" sz="1600" dirty="0" err="1" smtClean="0"/>
              <a:t>Board</a:t>
            </a:r>
            <a:r>
              <a:rPr lang="es-ES" sz="1600" dirty="0" smtClean="0"/>
              <a:t> 2011 (TBC 2012)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400" dirty="0" smtClean="0"/>
              <a:t>Ken </a:t>
            </a:r>
            <a:r>
              <a:rPr lang="en-US" sz="1400" dirty="0"/>
              <a:t>Barker, </a:t>
            </a:r>
            <a:r>
              <a:rPr lang="en-US" sz="1400" dirty="0" smtClean="0">
                <a:solidFill>
                  <a:schemeClr val="accent2"/>
                </a:solidFill>
              </a:rPr>
              <a:t>(U. </a:t>
            </a:r>
            <a:r>
              <a:rPr lang="en-US" sz="1400" dirty="0">
                <a:solidFill>
                  <a:schemeClr val="accent2"/>
                </a:solidFill>
              </a:rPr>
              <a:t>Texas at Austin, </a:t>
            </a:r>
            <a:r>
              <a:rPr lang="en-US" sz="1400" dirty="0" smtClean="0">
                <a:solidFill>
                  <a:schemeClr val="accent2"/>
                </a:solidFill>
              </a:rPr>
              <a:t>USA)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 smtClean="0"/>
              <a:t>Johan </a:t>
            </a:r>
            <a:r>
              <a:rPr lang="en-US" sz="1400" dirty="0" err="1"/>
              <a:t>Bos</a:t>
            </a:r>
            <a:r>
              <a:rPr lang="en-US" sz="1400" dirty="0"/>
              <a:t>,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US" sz="1400" dirty="0" err="1" smtClean="0">
                <a:solidFill>
                  <a:schemeClr val="accent2"/>
                </a:solidFill>
              </a:rPr>
              <a:t>Rijksuniv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r>
              <a:rPr lang="en-US" sz="1400" dirty="0">
                <a:solidFill>
                  <a:schemeClr val="accent2"/>
                </a:solidFill>
              </a:rPr>
              <a:t>Groningen, </a:t>
            </a:r>
            <a:r>
              <a:rPr lang="en-US" sz="1400" dirty="0" smtClean="0">
                <a:solidFill>
                  <a:schemeClr val="accent2"/>
                </a:solidFill>
              </a:rPr>
              <a:t>Netherlands)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/>
              <a:t>Peter Clark, </a:t>
            </a:r>
            <a:r>
              <a:rPr lang="en-US" sz="1400" dirty="0" smtClean="0">
                <a:solidFill>
                  <a:schemeClr val="accent2"/>
                </a:solidFill>
              </a:rPr>
              <a:t>(Vulcan </a:t>
            </a:r>
            <a:r>
              <a:rPr lang="en-US" sz="1400" dirty="0">
                <a:solidFill>
                  <a:schemeClr val="accent2"/>
                </a:solidFill>
              </a:rPr>
              <a:t>Inc., </a:t>
            </a:r>
            <a:r>
              <a:rPr lang="en-US" sz="1400" dirty="0" smtClean="0">
                <a:solidFill>
                  <a:schemeClr val="accent2"/>
                </a:solidFill>
              </a:rPr>
              <a:t>USA)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 err="1"/>
              <a:t>Ido</a:t>
            </a:r>
            <a:r>
              <a:rPr lang="en-US" sz="1400" dirty="0"/>
              <a:t> Dagan, </a:t>
            </a:r>
            <a:r>
              <a:rPr lang="en-US" sz="1400" dirty="0" smtClean="0">
                <a:solidFill>
                  <a:schemeClr val="accent2"/>
                </a:solidFill>
              </a:rPr>
              <a:t>(U. Bar-</a:t>
            </a:r>
            <a:r>
              <a:rPr lang="en-US" sz="1400" dirty="0" err="1" smtClean="0">
                <a:solidFill>
                  <a:schemeClr val="accent2"/>
                </a:solidFill>
              </a:rPr>
              <a:t>Ilan</a:t>
            </a:r>
            <a:r>
              <a:rPr lang="en-US" sz="1400" dirty="0" smtClean="0">
                <a:solidFill>
                  <a:schemeClr val="accent2"/>
                </a:solidFill>
              </a:rPr>
              <a:t>, Israel)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/>
              <a:t>Bernardo </a:t>
            </a:r>
            <a:r>
              <a:rPr lang="en-US" sz="1400" dirty="0" err="1"/>
              <a:t>Magnini</a:t>
            </a:r>
            <a:r>
              <a:rPr lang="en-US" sz="1400" dirty="0"/>
              <a:t>,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chemeClr val="accent2"/>
                </a:solidFill>
              </a:rPr>
              <a:t>FBK, Italy)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/>
              <a:t>Dan Moldovan, </a:t>
            </a:r>
            <a:r>
              <a:rPr lang="en-US" sz="1400" dirty="0" smtClean="0">
                <a:solidFill>
                  <a:schemeClr val="accent2"/>
                </a:solidFill>
              </a:rPr>
              <a:t>(U. Texas </a:t>
            </a:r>
            <a:r>
              <a:rPr lang="en-US" sz="1400" dirty="0">
                <a:solidFill>
                  <a:schemeClr val="accent2"/>
                </a:solidFill>
              </a:rPr>
              <a:t>at Dallas, </a:t>
            </a:r>
            <a:r>
              <a:rPr lang="en-US" sz="1400" dirty="0" smtClean="0">
                <a:solidFill>
                  <a:schemeClr val="accent2"/>
                </a:solidFill>
              </a:rPr>
              <a:t>USA) 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 err="1"/>
              <a:t>Emanuele</a:t>
            </a:r>
            <a:r>
              <a:rPr lang="en-US" sz="1400" dirty="0"/>
              <a:t> </a:t>
            </a:r>
            <a:r>
              <a:rPr lang="en-US" sz="1400" dirty="0" err="1"/>
              <a:t>Pianta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(FBK and </a:t>
            </a:r>
            <a:r>
              <a:rPr lang="en-US" sz="1400" dirty="0">
                <a:solidFill>
                  <a:schemeClr val="accent2"/>
                </a:solidFill>
              </a:rPr>
              <a:t>CELCT, </a:t>
            </a:r>
            <a:r>
              <a:rPr lang="en-US" sz="1400" dirty="0" smtClean="0">
                <a:solidFill>
                  <a:schemeClr val="accent2"/>
                </a:solidFill>
              </a:rPr>
              <a:t>Italy)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/>
              <a:t>John </a:t>
            </a:r>
            <a:r>
              <a:rPr lang="en-US" sz="1400" dirty="0" err="1"/>
              <a:t>Prager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(IBM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USA)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/>
              <a:t>Dan </a:t>
            </a:r>
            <a:r>
              <a:rPr lang="en-US" sz="1400" dirty="0" err="1"/>
              <a:t>Tufis</a:t>
            </a:r>
            <a:r>
              <a:rPr lang="en-US" sz="1400" dirty="0"/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(RACAI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Romania)</a:t>
            </a:r>
            <a:endParaRPr lang="en-US" sz="14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1400" dirty="0" err="1"/>
              <a:t>Hoa</a:t>
            </a:r>
            <a:r>
              <a:rPr lang="en-US" sz="1400" dirty="0"/>
              <a:t> </a:t>
            </a:r>
            <a:r>
              <a:rPr lang="en-US" sz="1400" dirty="0" err="1"/>
              <a:t>Trang</a:t>
            </a:r>
            <a:r>
              <a:rPr lang="en-US" sz="1400" dirty="0"/>
              <a:t> Dang, </a:t>
            </a:r>
            <a:r>
              <a:rPr lang="en-US" sz="1400" dirty="0" smtClean="0">
                <a:solidFill>
                  <a:schemeClr val="accent2"/>
                </a:solidFill>
              </a:rPr>
              <a:t>(NIST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USA)</a:t>
            </a:r>
            <a:endParaRPr lang="es-ES" sz="1400" dirty="0">
              <a:solidFill>
                <a:schemeClr val="accent2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s-ES" sz="3400" dirty="0" err="1" smtClean="0"/>
              <a:t>Question</a:t>
            </a:r>
            <a:r>
              <a:rPr lang="es-ES" sz="3400" dirty="0" smtClean="0"/>
              <a:t> </a:t>
            </a:r>
            <a:r>
              <a:rPr lang="es-ES" sz="3400" dirty="0" err="1" smtClean="0"/>
              <a:t>Answering</a:t>
            </a:r>
            <a:r>
              <a:rPr lang="es-ES" sz="3400" dirty="0" smtClean="0"/>
              <a:t> </a:t>
            </a:r>
            <a:r>
              <a:rPr lang="es-ES" sz="3400" dirty="0" err="1" smtClean="0"/>
              <a:t>Track</a:t>
            </a:r>
            <a:r>
              <a:rPr lang="es-ES" sz="3400" dirty="0" smtClean="0"/>
              <a:t> at CLEF</a:t>
            </a:r>
            <a:endParaRPr lang="es-ES" sz="3400" dirty="0"/>
          </a:p>
        </p:txBody>
      </p:sp>
      <p:graphicFrame>
        <p:nvGraphicFramePr>
          <p:cNvPr id="1954971" name="Group 15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15289092"/>
              </p:ext>
            </p:extLst>
          </p:nvPr>
        </p:nvGraphicFramePr>
        <p:xfrm>
          <a:off x="-3" y="1916113"/>
          <a:ext cx="9178653" cy="4425696"/>
        </p:xfrm>
        <a:graphic>
          <a:graphicData uri="http://schemas.openxmlformats.org/drawingml/2006/table">
            <a:tbl>
              <a:tblPr/>
              <a:tblGrid>
                <a:gridCol w="755579"/>
                <a:gridCol w="504056"/>
                <a:gridCol w="216024"/>
                <a:gridCol w="792088"/>
                <a:gridCol w="293154"/>
                <a:gridCol w="461711"/>
                <a:gridCol w="769167"/>
                <a:gridCol w="708216"/>
                <a:gridCol w="720080"/>
                <a:gridCol w="792088"/>
                <a:gridCol w="648072"/>
                <a:gridCol w="1236000"/>
                <a:gridCol w="128241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4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QA 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Multiple Language QA Main Task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ResPubliQA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QA4MRE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Temporal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restrictions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and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lists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Answer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Validation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Exercise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(AVE)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Giki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CLEF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Negation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and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Modality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Real 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QA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over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Speech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es-E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Transcriptions</a:t>
                      </a: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(QAST)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Biomedical</a:t>
                      </a:r>
                      <a:endParaRPr kumimoji="0" lang="es-E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WiQA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WSD QA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1954972" name="Rectangle 156"/>
          <p:cNvSpPr>
            <a:spLocks noChangeArrowheads="1"/>
          </p:cNvSpPr>
          <p:nvPr/>
        </p:nvSpPr>
        <p:spPr bwMode="auto">
          <a:xfrm>
            <a:off x="6660232" y="1844824"/>
            <a:ext cx="2483769" cy="3528392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New </a:t>
            </a:r>
            <a:r>
              <a:rPr lang="es-ES" dirty="0" err="1" smtClean="0"/>
              <a:t>setting</a:t>
            </a:r>
            <a:r>
              <a:rPr lang="es-ES" dirty="0" smtClean="0"/>
              <a:t>: QA4MRE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440488" cy="4114800"/>
          </a:xfrm>
        </p:spPr>
        <p:txBody>
          <a:bodyPr/>
          <a:lstStyle/>
          <a:p>
            <a:pPr>
              <a:buNone/>
            </a:pPr>
            <a:r>
              <a:rPr lang="es-ES" sz="2800" dirty="0" smtClean="0"/>
              <a:t>QA </a:t>
            </a:r>
            <a:r>
              <a:rPr lang="es-ES" sz="2800" dirty="0" err="1" smtClean="0"/>
              <a:t>over</a:t>
            </a:r>
            <a:r>
              <a:rPr lang="es-ES" sz="2800" dirty="0" smtClean="0"/>
              <a:t> a single </a:t>
            </a:r>
            <a:r>
              <a:rPr lang="es-ES" sz="2800" dirty="0" err="1" smtClean="0"/>
              <a:t>document</a:t>
            </a:r>
            <a:r>
              <a:rPr lang="es-ES" sz="2800" dirty="0" smtClean="0"/>
              <a:t>:</a:t>
            </a:r>
          </a:p>
          <a:p>
            <a:pPr>
              <a:buNone/>
            </a:pPr>
            <a:endParaRPr lang="es-ES" sz="2800" dirty="0" smtClean="0"/>
          </a:p>
          <a:p>
            <a:pPr lvl="1">
              <a:buNone/>
            </a:pPr>
            <a:r>
              <a:rPr lang="es-ES" sz="2600" dirty="0" err="1" smtClean="0"/>
              <a:t>Multiple</a:t>
            </a:r>
            <a:r>
              <a:rPr lang="es-ES" sz="2600" dirty="0" smtClean="0"/>
              <a:t> </a:t>
            </a:r>
            <a:r>
              <a:rPr lang="es-ES" sz="2600" dirty="0" err="1" smtClean="0"/>
              <a:t>Choice</a:t>
            </a:r>
            <a:r>
              <a:rPr lang="es-ES" sz="2600" dirty="0" smtClean="0"/>
              <a:t> Reading </a:t>
            </a:r>
            <a:r>
              <a:rPr lang="es-ES" sz="2600" dirty="0" err="1" smtClean="0"/>
              <a:t>Comprehension</a:t>
            </a:r>
            <a:r>
              <a:rPr lang="es-ES" sz="2600" dirty="0" smtClean="0"/>
              <a:t> </a:t>
            </a:r>
            <a:r>
              <a:rPr lang="es-ES" sz="2600" dirty="0" err="1" smtClean="0"/>
              <a:t>Tests</a:t>
            </a:r>
            <a:endParaRPr lang="es-ES" sz="2600" dirty="0" smtClean="0"/>
          </a:p>
          <a:p>
            <a:pPr lvl="2"/>
            <a:r>
              <a:rPr lang="es-ES" sz="2200" dirty="0" err="1" smtClean="0"/>
              <a:t>Forget</a:t>
            </a:r>
            <a:r>
              <a:rPr lang="es-ES" sz="2200" dirty="0" smtClean="0"/>
              <a:t> </a:t>
            </a:r>
            <a:r>
              <a:rPr lang="es-ES" sz="2200" dirty="0" err="1" smtClean="0"/>
              <a:t>about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IR </a:t>
            </a:r>
            <a:r>
              <a:rPr lang="es-ES" sz="2200" dirty="0" err="1" smtClean="0"/>
              <a:t>step</a:t>
            </a:r>
            <a:r>
              <a:rPr lang="es-ES" sz="2200" dirty="0" smtClean="0"/>
              <a:t> (</a:t>
            </a:r>
            <a:r>
              <a:rPr lang="es-ES" sz="2200" dirty="0" err="1" smtClean="0"/>
              <a:t>for</a:t>
            </a:r>
            <a:r>
              <a:rPr lang="es-ES" sz="2200" dirty="0" smtClean="0"/>
              <a:t> a </a:t>
            </a:r>
            <a:r>
              <a:rPr lang="es-ES" sz="2200" dirty="0" err="1" smtClean="0"/>
              <a:t>while</a:t>
            </a:r>
            <a:r>
              <a:rPr lang="es-ES" sz="2200" dirty="0" smtClean="0"/>
              <a:t>)</a:t>
            </a:r>
          </a:p>
          <a:p>
            <a:pPr lvl="2"/>
            <a:r>
              <a:rPr lang="es-ES" sz="2200" dirty="0" err="1" smtClean="0"/>
              <a:t>Focus</a:t>
            </a:r>
            <a:r>
              <a:rPr lang="es-ES" sz="2200" dirty="0" smtClean="0"/>
              <a:t> </a:t>
            </a:r>
            <a:r>
              <a:rPr lang="es-ES" sz="2200" dirty="0" err="1" smtClean="0"/>
              <a:t>on</a:t>
            </a:r>
            <a:r>
              <a:rPr lang="es-ES" sz="2200" dirty="0" smtClean="0"/>
              <a:t> </a:t>
            </a:r>
            <a:r>
              <a:rPr lang="en-US" sz="2200" dirty="0" smtClean="0"/>
              <a:t>answering questions about a single text</a:t>
            </a:r>
          </a:p>
          <a:p>
            <a:pPr lvl="2"/>
            <a:r>
              <a:rPr lang="es-ES" sz="2200" dirty="0" err="1" smtClean="0"/>
              <a:t>Chose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correct</a:t>
            </a:r>
            <a:r>
              <a:rPr lang="es-ES" sz="2200" dirty="0" smtClean="0"/>
              <a:t> </a:t>
            </a:r>
            <a:r>
              <a:rPr lang="es-ES" sz="2200" dirty="0" err="1" smtClean="0"/>
              <a:t>answer</a:t>
            </a:r>
            <a:endParaRPr lang="en-US" sz="2200" dirty="0" smtClean="0"/>
          </a:p>
          <a:p>
            <a:endParaRPr lang="es-ES" dirty="0" smtClean="0"/>
          </a:p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new </a:t>
            </a:r>
            <a:r>
              <a:rPr lang="es-ES" dirty="0" err="1" smtClean="0"/>
              <a:t>setting</a:t>
            </a:r>
            <a:r>
              <a:rPr lang="es-E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es-ES" dirty="0" err="1" smtClean="0"/>
              <a:t>Systems</a:t>
            </a:r>
            <a:r>
              <a:rPr lang="es-ES" dirty="0" smtClean="0"/>
              <a:t> performance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7313613" cy="64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bound</a:t>
            </a:r>
            <a:r>
              <a:rPr lang="es-ES" dirty="0" smtClean="0"/>
              <a:t> of 60% </a:t>
            </a:r>
            <a:r>
              <a:rPr lang="es-ES" dirty="0" err="1" smtClean="0"/>
              <a:t>accuracy</a:t>
            </a:r>
            <a:endParaRPr lang="es-ES" dirty="0" smtClean="0"/>
          </a:p>
        </p:txBody>
      </p:sp>
      <p:pic>
        <p:nvPicPr>
          <p:cNvPr id="20484" name="Picture 4" descr="PerformaceEvolu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46375"/>
            <a:ext cx="9144000" cy="4111625"/>
          </a:xfrm>
          <a:noFill/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547813" y="4149725"/>
            <a:ext cx="647700" cy="576263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755650" y="2781300"/>
            <a:ext cx="1512888" cy="1079500"/>
          </a:xfrm>
          <a:prstGeom prst="wedgeRoundRectCallout">
            <a:avLst>
              <a:gd name="adj1" fmla="val 22088"/>
              <a:gd name="adj2" fmla="val 83824"/>
              <a:gd name="adj3" fmla="val 166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Overall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result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&lt;60%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555875" y="2781300"/>
            <a:ext cx="1512888" cy="1079500"/>
          </a:xfrm>
          <a:prstGeom prst="wedgeRoundRectCallout">
            <a:avLst>
              <a:gd name="adj1" fmla="val 87671"/>
              <a:gd name="adj2" fmla="val -2060"/>
              <a:gd name="adj3" fmla="val 166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Definitions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result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&gt;80%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5724525" y="3573463"/>
            <a:ext cx="1727200" cy="647700"/>
          </a:xfrm>
          <a:prstGeom prst="wedgeRoundRectCallout">
            <a:avLst>
              <a:gd name="adj1" fmla="val -76745"/>
              <a:gd name="adj2" fmla="val -49264"/>
              <a:gd name="adj3" fmla="val 166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NOT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IR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19" grpId="0" animBg="1"/>
      <p:bldP spid="645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Pipeline Upper Bound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516563"/>
            <a:ext cx="7850187" cy="836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100" b="1" dirty="0" smtClean="0"/>
              <a:t>SOMETHING</a:t>
            </a:r>
            <a:r>
              <a:rPr lang="es-ES" sz="3100" dirty="0" smtClean="0"/>
              <a:t> </a:t>
            </a:r>
            <a:r>
              <a:rPr lang="es-ES" sz="3100" dirty="0" err="1" smtClean="0"/>
              <a:t>to</a:t>
            </a:r>
            <a:r>
              <a:rPr lang="es-ES" sz="3100" dirty="0" smtClean="0"/>
              <a:t> break </a:t>
            </a:r>
            <a:r>
              <a:rPr lang="es-ES" sz="3100" dirty="0" err="1" smtClean="0"/>
              <a:t>the</a:t>
            </a:r>
            <a:r>
              <a:rPr lang="es-ES" sz="3100" dirty="0" smtClean="0"/>
              <a:t> pipeline: </a:t>
            </a:r>
            <a:r>
              <a:rPr lang="es-ES" sz="3100" dirty="0" err="1" smtClean="0"/>
              <a:t>answer</a:t>
            </a:r>
            <a:r>
              <a:rPr lang="es-ES" sz="3100" dirty="0" smtClean="0"/>
              <a:t> </a:t>
            </a:r>
            <a:r>
              <a:rPr lang="es-ES" sz="3100" dirty="0" err="1" smtClean="0"/>
              <a:t>validation</a:t>
            </a:r>
            <a:r>
              <a:rPr lang="es-ES" sz="3100" dirty="0" smtClean="0"/>
              <a:t> </a:t>
            </a:r>
            <a:r>
              <a:rPr lang="es-ES" sz="3100" dirty="0" err="1" smtClean="0"/>
              <a:t>instead</a:t>
            </a:r>
            <a:r>
              <a:rPr lang="es-ES" sz="3100" dirty="0" smtClean="0"/>
              <a:t> of re-ranking</a:t>
            </a:r>
            <a:endParaRPr lang="en-GB" sz="33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875" y="19177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latin typeface="Arial" charset="0"/>
              </a:rPr>
              <a:t>Question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886700" y="32131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latin typeface="Arial" charset="0"/>
              </a:rPr>
              <a:t>Answer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36738" y="1989138"/>
            <a:ext cx="1184275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Question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analysis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47813" y="3284538"/>
            <a:ext cx="1158875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Passage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Retrieval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63938" y="3284538"/>
            <a:ext cx="1311275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Answer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Extraction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64238" y="3284538"/>
            <a:ext cx="1095375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Answer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Ranking</a:t>
            </a:r>
          </a:p>
        </p:txBody>
      </p:sp>
      <p:cxnSp>
        <p:nvCxnSpPr>
          <p:cNvPr id="21514" name="AutoShape 10"/>
          <p:cNvCxnSpPr>
            <a:cxnSpLocks noChangeShapeType="1"/>
            <a:endCxn id="21510" idx="1"/>
          </p:cNvCxnSpPr>
          <p:nvPr/>
        </p:nvCxnSpPr>
        <p:spPr bwMode="auto">
          <a:xfrm>
            <a:off x="541338" y="2276475"/>
            <a:ext cx="1295400" cy="38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5" name="AutoShape 11"/>
          <p:cNvCxnSpPr>
            <a:cxnSpLocks noChangeShapeType="1"/>
            <a:stCxn id="21510" idx="2"/>
            <a:endCxn id="21511" idx="0"/>
          </p:cNvCxnSpPr>
          <p:nvPr/>
        </p:nvCxnSpPr>
        <p:spPr bwMode="auto">
          <a:xfrm flipH="1">
            <a:off x="2127250" y="2640013"/>
            <a:ext cx="301625" cy="644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6" name="AutoShape 12"/>
          <p:cNvCxnSpPr>
            <a:cxnSpLocks noChangeShapeType="1"/>
            <a:stCxn id="21510" idx="2"/>
            <a:endCxn id="21513" idx="0"/>
          </p:cNvCxnSpPr>
          <p:nvPr/>
        </p:nvCxnSpPr>
        <p:spPr bwMode="auto">
          <a:xfrm>
            <a:off x="2428875" y="2640013"/>
            <a:ext cx="4083050" cy="644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7" name="AutoShape 13"/>
          <p:cNvCxnSpPr>
            <a:cxnSpLocks noChangeShapeType="1"/>
            <a:stCxn id="21510" idx="2"/>
            <a:endCxn id="21512" idx="0"/>
          </p:cNvCxnSpPr>
          <p:nvPr/>
        </p:nvCxnSpPr>
        <p:spPr bwMode="auto">
          <a:xfrm>
            <a:off x="2428875" y="2640013"/>
            <a:ext cx="1790700" cy="644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8" name="AutoShape 14"/>
          <p:cNvCxnSpPr>
            <a:cxnSpLocks noChangeShapeType="1"/>
            <a:stCxn id="21511" idx="3"/>
            <a:endCxn id="21512" idx="1"/>
          </p:cNvCxnSpPr>
          <p:nvPr/>
        </p:nvCxnSpPr>
        <p:spPr bwMode="auto">
          <a:xfrm>
            <a:off x="2706688" y="3609975"/>
            <a:ext cx="8572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9" name="AutoShape 15"/>
          <p:cNvCxnSpPr>
            <a:cxnSpLocks noChangeShapeType="1"/>
            <a:stCxn id="21512" idx="3"/>
            <a:endCxn id="21513" idx="1"/>
          </p:cNvCxnSpPr>
          <p:nvPr/>
        </p:nvCxnSpPr>
        <p:spPr bwMode="auto">
          <a:xfrm>
            <a:off x="4875213" y="3609975"/>
            <a:ext cx="1089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0" name="AutoShape 16"/>
          <p:cNvCxnSpPr>
            <a:cxnSpLocks noChangeShapeType="1"/>
            <a:stCxn id="21513" idx="3"/>
          </p:cNvCxnSpPr>
          <p:nvPr/>
        </p:nvCxnSpPr>
        <p:spPr bwMode="auto">
          <a:xfrm>
            <a:off x="7059613" y="3609975"/>
            <a:ext cx="1379537" cy="34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92275" y="4221163"/>
            <a:ext cx="7202488" cy="473075"/>
            <a:chOff x="975" y="3249"/>
            <a:chExt cx="4537" cy="298"/>
          </a:xfrm>
        </p:grpSpPr>
        <p:sp>
          <p:nvSpPr>
            <p:cNvPr id="21526" name="Text Box 18"/>
            <p:cNvSpPr txBox="1">
              <a:spLocks noChangeArrowheads="1"/>
            </p:cNvSpPr>
            <p:nvPr/>
          </p:nvSpPr>
          <p:spPr bwMode="auto">
            <a:xfrm>
              <a:off x="3742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1.0</a:t>
              </a: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975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0.8</a:t>
              </a:r>
            </a:p>
          </p:txBody>
        </p:sp>
        <p:sp>
          <p:nvSpPr>
            <p:cNvPr id="21528" name="Text Box 20"/>
            <p:cNvSpPr txBox="1">
              <a:spLocks noChangeArrowheads="1"/>
            </p:cNvSpPr>
            <p:nvPr/>
          </p:nvSpPr>
          <p:spPr bwMode="auto">
            <a:xfrm>
              <a:off x="2200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0.8</a:t>
              </a:r>
            </a:p>
          </p:txBody>
        </p:sp>
        <p:sp>
          <p:nvSpPr>
            <p:cNvPr id="21529" name="Text Box 21"/>
            <p:cNvSpPr txBox="1">
              <a:spLocks noChangeArrowheads="1"/>
            </p:cNvSpPr>
            <p:nvPr/>
          </p:nvSpPr>
          <p:spPr bwMode="auto">
            <a:xfrm>
              <a:off x="4740" y="3249"/>
              <a:ext cx="77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0.64</a:t>
              </a:r>
            </a:p>
          </p:txBody>
        </p:sp>
        <p:sp>
          <p:nvSpPr>
            <p:cNvPr id="21530" name="Text Box 22"/>
            <p:cNvSpPr txBox="1">
              <a:spLocks noChangeArrowheads="1"/>
            </p:cNvSpPr>
            <p:nvPr/>
          </p:nvSpPr>
          <p:spPr bwMode="auto">
            <a:xfrm>
              <a:off x="1519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x</a:t>
              </a:r>
            </a:p>
          </p:txBody>
        </p:sp>
        <p:sp>
          <p:nvSpPr>
            <p:cNvPr id="21531" name="Text Box 23"/>
            <p:cNvSpPr txBox="1">
              <a:spLocks noChangeArrowheads="1"/>
            </p:cNvSpPr>
            <p:nvPr/>
          </p:nvSpPr>
          <p:spPr bwMode="auto">
            <a:xfrm>
              <a:off x="3016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x</a:t>
              </a:r>
            </a:p>
          </p:txBody>
        </p:sp>
        <p:sp>
          <p:nvSpPr>
            <p:cNvPr id="21532" name="Text Box 24"/>
            <p:cNvSpPr txBox="1">
              <a:spLocks noChangeArrowheads="1"/>
            </p:cNvSpPr>
            <p:nvPr/>
          </p:nvSpPr>
          <p:spPr bwMode="auto">
            <a:xfrm>
              <a:off x="4241" y="3249"/>
              <a:ext cx="5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500">
                  <a:latin typeface="Verdana" pitchFamily="34" charset="0"/>
                </a:rPr>
                <a:t>=</a:t>
              </a:r>
            </a:p>
          </p:txBody>
        </p:sp>
      </p:grpSp>
      <p:cxnSp>
        <p:nvCxnSpPr>
          <p:cNvPr id="63513" name="AutoShape 25"/>
          <p:cNvCxnSpPr>
            <a:cxnSpLocks noChangeShapeType="1"/>
            <a:stCxn id="21513" idx="2"/>
            <a:endCxn id="21510" idx="1"/>
          </p:cNvCxnSpPr>
          <p:nvPr/>
        </p:nvCxnSpPr>
        <p:spPr bwMode="auto">
          <a:xfrm rot="16200000" flipV="1">
            <a:off x="3363913" y="787400"/>
            <a:ext cx="1620838" cy="4675187"/>
          </a:xfrm>
          <a:prstGeom prst="curvedConnector4">
            <a:avLst>
              <a:gd name="adj1" fmla="val -84722"/>
              <a:gd name="adj2" fmla="val 127093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1979613" y="479742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latin typeface="Arial" charset="0"/>
              </a:rPr>
              <a:t>Not enough evidence</a:t>
            </a:r>
          </a:p>
        </p:txBody>
      </p:sp>
      <p:cxnSp>
        <p:nvCxnSpPr>
          <p:cNvPr id="63515" name="AutoShape 27"/>
          <p:cNvCxnSpPr>
            <a:cxnSpLocks noChangeShapeType="1"/>
            <a:stCxn id="21513" idx="2"/>
            <a:endCxn id="21511" idx="2"/>
          </p:cNvCxnSpPr>
          <p:nvPr/>
        </p:nvCxnSpPr>
        <p:spPr bwMode="auto">
          <a:xfrm rot="5400000">
            <a:off x="4318794" y="1743869"/>
            <a:ext cx="1587" cy="4384675"/>
          </a:xfrm>
          <a:prstGeom prst="curvedConnector3">
            <a:avLst>
              <a:gd name="adj1" fmla="val 53600014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63516" name="AutoShape 28"/>
          <p:cNvCxnSpPr>
            <a:cxnSpLocks noChangeShapeType="1"/>
            <a:stCxn id="21513" idx="2"/>
            <a:endCxn id="21512" idx="2"/>
          </p:cNvCxnSpPr>
          <p:nvPr/>
        </p:nvCxnSpPr>
        <p:spPr bwMode="auto">
          <a:xfrm rot="5400000">
            <a:off x="5364956" y="2790032"/>
            <a:ext cx="1587" cy="2292350"/>
          </a:xfrm>
          <a:prstGeom prst="curvedConnector3">
            <a:avLst>
              <a:gd name="adj1" fmla="val 14400005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es-ES" dirty="0" err="1" smtClean="0"/>
              <a:t>Multi-stream</a:t>
            </a:r>
            <a:r>
              <a:rPr lang="es-ES" dirty="0" smtClean="0"/>
              <a:t> 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bound</a:t>
            </a:r>
            <a:endParaRPr lang="es-ES" dirty="0" smtClean="0"/>
          </a:p>
        </p:txBody>
      </p:sp>
      <p:pic>
        <p:nvPicPr>
          <p:cNvPr id="22531" name="Picture 3" descr="gen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773238"/>
            <a:ext cx="6732587" cy="5084762"/>
          </a:xfrm>
          <a:noFill/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95288" y="2276475"/>
            <a:ext cx="1944687" cy="1079500"/>
          </a:xfrm>
          <a:prstGeom prst="wedgeRoundRectCallout">
            <a:avLst>
              <a:gd name="adj1" fmla="val 78407"/>
              <a:gd name="adj2" fmla="val -42796"/>
              <a:gd name="adj3" fmla="val 166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Perfect combination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95288" y="3716338"/>
            <a:ext cx="1944687" cy="863600"/>
          </a:xfrm>
          <a:prstGeom prst="wedgeRoundRectCallout">
            <a:avLst>
              <a:gd name="adj1" fmla="val 93917"/>
              <a:gd name="adj2" fmla="val -56616"/>
              <a:gd name="adj3" fmla="val 166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system 52,5%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419475" y="1844675"/>
            <a:ext cx="2376488" cy="720725"/>
          </a:xfrm>
          <a:prstGeom prst="wedgeRoundRectCallout">
            <a:avLst>
              <a:gd name="adj1" fmla="val -52005"/>
              <a:gd name="adj2" fmla="val 199778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with ORGANIZATION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427538" y="2708275"/>
            <a:ext cx="1511300" cy="720725"/>
          </a:xfrm>
          <a:prstGeom prst="wedgeRoundRectCallout">
            <a:avLst>
              <a:gd name="adj1" fmla="val -100315"/>
              <a:gd name="adj2" fmla="val 91407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with PERSON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716463" y="3573463"/>
            <a:ext cx="1585912" cy="647700"/>
          </a:xfrm>
          <a:prstGeom prst="wedgeRoundRectCallout">
            <a:avLst>
              <a:gd name="adj1" fmla="val -69120"/>
              <a:gd name="adj2" fmla="val 91176"/>
              <a:gd name="adj3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>
                <a:solidFill>
                  <a:schemeClr val="bg1"/>
                </a:solidFill>
              </a:rPr>
              <a:t>Best with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Multi-stream architectures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620000" cy="4403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Different systems response better different types of questions</a:t>
            </a:r>
          </a:p>
          <a:p>
            <a:pPr lvl="2" eaLnBrk="1" hangingPunct="1"/>
            <a:r>
              <a:rPr lang="en-US" dirty="0" smtClean="0"/>
              <a:t>Specialization</a:t>
            </a:r>
          </a:p>
          <a:p>
            <a:pPr lvl="2" eaLnBrk="1" hangingPunct="1"/>
            <a:r>
              <a:rPr lang="en-US" dirty="0" smtClean="0"/>
              <a:t>Collaboration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4213" y="3860800"/>
            <a:ext cx="7954962" cy="2501900"/>
            <a:chOff x="295" y="2251"/>
            <a:chExt cx="5011" cy="1271"/>
          </a:xfrm>
        </p:grpSpPr>
        <p:sp>
          <p:nvSpPr>
            <p:cNvPr id="23560" name="Text Box 5"/>
            <p:cNvSpPr txBox="1">
              <a:spLocks noChangeArrowheads="1"/>
            </p:cNvSpPr>
            <p:nvPr/>
          </p:nvSpPr>
          <p:spPr bwMode="auto">
            <a:xfrm>
              <a:off x="1335" y="2570"/>
              <a:ext cx="977" cy="19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QA sys</a:t>
              </a:r>
              <a:r>
                <a:rPr lang="es-ES" sz="1600" baseline="-25000"/>
                <a:t>1</a:t>
              </a:r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1335" y="2773"/>
              <a:ext cx="977" cy="19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QA sys</a:t>
              </a:r>
              <a:r>
                <a:rPr lang="es-ES" sz="1600" baseline="-25000"/>
                <a:t>2</a:t>
              </a: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1335" y="2977"/>
              <a:ext cx="977" cy="19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QA sys</a:t>
              </a:r>
              <a:r>
                <a:rPr lang="es-ES" sz="1600" baseline="-25000"/>
                <a:t>3</a:t>
              </a:r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1335" y="3332"/>
              <a:ext cx="977" cy="19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QA sys</a:t>
              </a:r>
              <a:r>
                <a:rPr lang="es-ES" sz="1600" baseline="-25000"/>
                <a:t>n</a:t>
              </a:r>
            </a:p>
          </p:txBody>
        </p:sp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>
              <a:off x="490" y="2468"/>
              <a:ext cx="3450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880" y="2646"/>
              <a:ext cx="455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1"/>
            <p:cNvSpPr>
              <a:spLocks noChangeShapeType="1"/>
            </p:cNvSpPr>
            <p:nvPr/>
          </p:nvSpPr>
          <p:spPr bwMode="auto">
            <a:xfrm>
              <a:off x="880" y="2849"/>
              <a:ext cx="455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880" y="3053"/>
              <a:ext cx="45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880" y="3409"/>
              <a:ext cx="45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 flipV="1">
              <a:off x="880" y="2468"/>
              <a:ext cx="0" cy="9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295" y="2251"/>
              <a:ext cx="97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Question</a:t>
              </a:r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833" y="2900"/>
              <a:ext cx="586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2312" y="2849"/>
              <a:ext cx="326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2312" y="3053"/>
              <a:ext cx="110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 flipV="1">
              <a:off x="2312" y="3409"/>
              <a:ext cx="12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2638" y="2849"/>
              <a:ext cx="0" cy="1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2638" y="2977"/>
              <a:ext cx="781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2443" y="3129"/>
              <a:ext cx="0" cy="2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3"/>
            <p:cNvSpPr>
              <a:spLocks noChangeShapeType="1"/>
            </p:cNvSpPr>
            <p:nvPr/>
          </p:nvSpPr>
          <p:spPr bwMode="auto">
            <a:xfrm>
              <a:off x="2312" y="2646"/>
              <a:ext cx="52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>
              <a:off x="2443" y="3129"/>
              <a:ext cx="976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442" y="3129"/>
              <a:ext cx="97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/>
                <a:t>Candidate answers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3419" y="2748"/>
              <a:ext cx="1171" cy="45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1600" b="1" dirty="0" smtClean="0"/>
                <a:t>SOMETHING </a:t>
              </a:r>
              <a:r>
                <a:rPr lang="es-ES" sz="1600" b="1" dirty="0" err="1" smtClean="0"/>
                <a:t>for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combining</a:t>
              </a:r>
              <a:r>
                <a:rPr lang="es-ES" sz="1600" b="1" dirty="0" smtClean="0"/>
                <a:t> / </a:t>
              </a:r>
              <a:r>
                <a:rPr lang="es-ES" sz="1600" b="1" dirty="0" err="1" smtClean="0"/>
                <a:t>selecting</a:t>
              </a:r>
              <a:endParaRPr lang="es-ES" sz="1600" b="1" baseline="-25000" dirty="0"/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 flipV="1">
              <a:off x="4590" y="3002"/>
              <a:ext cx="716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Rectangle 28"/>
            <p:cNvSpPr>
              <a:spLocks noChangeArrowheads="1"/>
            </p:cNvSpPr>
            <p:nvPr/>
          </p:nvSpPr>
          <p:spPr bwMode="auto">
            <a:xfrm>
              <a:off x="4694" y="2795"/>
              <a:ext cx="5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sz="1600"/>
                <a:t>Answer</a:t>
              </a:r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2833" y="2646"/>
              <a:ext cx="0" cy="2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0"/>
            <p:cNvSpPr>
              <a:spLocks noChangeShapeType="1"/>
            </p:cNvSpPr>
            <p:nvPr/>
          </p:nvSpPr>
          <p:spPr bwMode="auto">
            <a:xfrm>
              <a:off x="3940" y="2468"/>
              <a:ext cx="0" cy="2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Oval 34"/>
          <p:cNvSpPr>
            <a:spLocks noChangeArrowheads="1"/>
          </p:cNvSpPr>
          <p:nvPr/>
        </p:nvSpPr>
        <p:spPr bwMode="auto">
          <a:xfrm>
            <a:off x="5364163" y="3789363"/>
            <a:ext cx="2305050" cy="2852737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theme/theme1.xml><?xml version="1.0" encoding="utf-8"?>
<a:theme xmlns:a="http://schemas.openxmlformats.org/drawingml/2006/main" name="Anuk">
  <a:themeElements>
    <a:clrScheme name="Anuk 11">
      <a:dk1>
        <a:srgbClr val="000000"/>
      </a:dk1>
      <a:lt1>
        <a:srgbClr val="FFFFFF"/>
      </a:lt1>
      <a:dk2>
        <a:srgbClr val="FFFFFF"/>
      </a:dk2>
      <a:lt2>
        <a:srgbClr val="314751"/>
      </a:lt2>
      <a:accent1>
        <a:srgbClr val="173849"/>
      </a:accent1>
      <a:accent2>
        <a:srgbClr val="CC6600"/>
      </a:accent2>
      <a:accent3>
        <a:srgbClr val="FFFFFF"/>
      </a:accent3>
      <a:accent4>
        <a:srgbClr val="000000"/>
      </a:accent4>
      <a:accent5>
        <a:srgbClr val="ABAEB1"/>
      </a:accent5>
      <a:accent6>
        <a:srgbClr val="B95C00"/>
      </a:accent6>
      <a:hlink>
        <a:srgbClr val="006666"/>
      </a:hlink>
      <a:folHlink>
        <a:srgbClr val="5F5F5F"/>
      </a:folHlink>
    </a:clrScheme>
    <a:fontScheme name="Anuk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lnDef>
  </a:objectDefaults>
  <a:extraClrSchemeLst>
    <a:extraClrScheme>
      <a:clrScheme name="Anuk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11">
        <a:dk1>
          <a:srgbClr val="000000"/>
        </a:dk1>
        <a:lt1>
          <a:srgbClr val="FFFFFF"/>
        </a:lt1>
        <a:dk2>
          <a:srgbClr val="FFFFFF"/>
        </a:dk2>
        <a:lt2>
          <a:srgbClr val="314751"/>
        </a:lt2>
        <a:accent1>
          <a:srgbClr val="173849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ABAEB1"/>
        </a:accent5>
        <a:accent6>
          <a:srgbClr val="B95C00"/>
        </a:accent6>
        <a:hlink>
          <a:srgbClr val="00666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Anuk</Template>
  <TotalTime>3514</TotalTime>
  <Words>6155</Words>
  <Application>Microsoft Office PowerPoint</Application>
  <PresentationFormat>Presentación en pantalla (4:3)</PresentationFormat>
  <Paragraphs>1367</Paragraphs>
  <Slides>121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121</vt:i4>
      </vt:variant>
    </vt:vector>
  </HeadingPairs>
  <TitlesOfParts>
    <vt:vector size="123" baseType="lpstr">
      <vt:lpstr>Anuk</vt:lpstr>
      <vt:lpstr>Ecuación</vt:lpstr>
      <vt:lpstr>Machine Reading</vt:lpstr>
      <vt:lpstr>What’s this talk about?</vt:lpstr>
      <vt:lpstr>What’s this talk about?</vt:lpstr>
      <vt:lpstr>Knowledge - Understanding dependence</vt:lpstr>
      <vt:lpstr>What’s this talk about?</vt:lpstr>
      <vt:lpstr>Outline</vt:lpstr>
      <vt:lpstr>Reading Machine</vt:lpstr>
      <vt:lpstr>Why a Reading Machine?</vt:lpstr>
      <vt:lpstr>Why now?</vt:lpstr>
      <vt:lpstr>Machine Reading Program</vt:lpstr>
      <vt:lpstr>Representation for reasoning</vt:lpstr>
      <vt:lpstr>Query in a Target Ontology</vt:lpstr>
      <vt:lpstr>Representation gap</vt:lpstr>
      <vt:lpstr>Mapping between representations</vt:lpstr>
      <vt:lpstr>Outline</vt:lpstr>
      <vt:lpstr>Reading Machine v.1</vt:lpstr>
      <vt:lpstr>Supervised IE</vt:lpstr>
      <vt:lpstr>Not good enough</vt:lpstr>
      <vt:lpstr>Local versus Global</vt:lpstr>
      <vt:lpstr>Local versus Global</vt:lpstr>
      <vt:lpstr>Outline</vt:lpstr>
      <vt:lpstr>Local versus Global</vt:lpstr>
      <vt:lpstr>Macro-reading (Tom Mitchell)</vt:lpstr>
      <vt:lpstr>Semi-supervised Bootstrap</vt:lpstr>
      <vt:lpstr>Semi-Supervised Bootstrap Learning</vt:lpstr>
      <vt:lpstr>Alternative 1: coupled learning</vt:lpstr>
      <vt:lpstr>Alternative 1: coupled learning</vt:lpstr>
      <vt:lpstr>Alternative 1: coupled learning</vt:lpstr>
      <vt:lpstr>Alternative 2: More seeds</vt:lpstr>
      <vt:lpstr>Reading attached to the ontology</vt:lpstr>
      <vt:lpstr>Drop the ontology?</vt:lpstr>
      <vt:lpstr>Ontologies</vt:lpstr>
      <vt:lpstr>Ontologies</vt:lpstr>
      <vt:lpstr>Outline</vt:lpstr>
      <vt:lpstr>So far…</vt:lpstr>
      <vt:lpstr>Drop the Ontology</vt:lpstr>
      <vt:lpstr>Toward Open Machine Reading</vt:lpstr>
      <vt:lpstr>Toward Open Machine Reading</vt:lpstr>
      <vt:lpstr>Representation</vt:lpstr>
      <vt:lpstr>Representation</vt:lpstr>
      <vt:lpstr>What else?</vt:lpstr>
      <vt:lpstr>Classes</vt:lpstr>
      <vt:lpstr>Classes</vt:lpstr>
      <vt:lpstr>Classes from text</vt:lpstr>
      <vt:lpstr>Most frequent has-instance</vt:lpstr>
      <vt:lpstr>Most frequent classes</vt:lpstr>
      <vt:lpstr>Classes from text</vt:lpstr>
      <vt:lpstr>Classes</vt:lpstr>
      <vt:lpstr>Relations</vt:lpstr>
      <vt:lpstr>Relations</vt:lpstr>
      <vt:lpstr>Extraction of propositions</vt:lpstr>
      <vt:lpstr>Most frequent propositions</vt:lpstr>
      <vt:lpstr>Most frequent propositions</vt:lpstr>
      <vt:lpstr>Most frequent “relations”</vt:lpstr>
      <vt:lpstr>Most frequent “relations”</vt:lpstr>
      <vt:lpstr>Most probable typed relations</vt:lpstr>
      <vt:lpstr>Relations between classes</vt:lpstr>
      <vt:lpstr>Relations between classes</vt:lpstr>
      <vt:lpstr>Inferring entity classes</vt:lpstr>
      <vt:lpstr>Propositions into axioms</vt:lpstr>
      <vt:lpstr>Relations between events</vt:lpstr>
      <vt:lpstr>Relations between events</vt:lpstr>
      <vt:lpstr>Relations between events</vt:lpstr>
      <vt:lpstr>IE approach</vt:lpstr>
      <vt:lpstr>A Reading Machine more like this</vt:lpstr>
      <vt:lpstr>Bridging the gap</vt:lpstr>
      <vt:lpstr>The Reading Machine</vt:lpstr>
      <vt:lpstr>The Reading Machine</vt:lpstr>
      <vt:lpstr>Outline</vt:lpstr>
      <vt:lpstr>Inference with Open Knowledge</vt:lpstr>
      <vt:lpstr>Enrichment</vt:lpstr>
      <vt:lpstr>Text omits information</vt:lpstr>
      <vt:lpstr>Make explicit implicit information</vt:lpstr>
      <vt:lpstr>Make explicit implicit information</vt:lpstr>
      <vt:lpstr>Background Knowledge Base (NFL, US football)</vt:lpstr>
      <vt:lpstr>Enrichment example (1)</vt:lpstr>
      <vt:lpstr>Enrichment example (2)</vt:lpstr>
      <vt:lpstr>Enrichment example (3)</vt:lpstr>
      <vt:lpstr>Enrichment example (4)</vt:lpstr>
      <vt:lpstr>Enrichment</vt:lpstr>
      <vt:lpstr>Enrichment example (5)</vt:lpstr>
      <vt:lpstr>What BKBs need for enrichment? (1)</vt:lpstr>
      <vt:lpstr>What BKBs need for enrichment? (1)</vt:lpstr>
      <vt:lpstr>What BKBs need for enrichment? (2)</vt:lpstr>
      <vt:lpstr>Digest enough knowledge</vt:lpstr>
      <vt:lpstr>Presentación de PowerPoint</vt:lpstr>
      <vt:lpstr>Digest Knowledge in the same context (ambiguity problem)</vt:lpstr>
      <vt:lpstr>Different contexts, different expectations</vt:lpstr>
      <vt:lpstr>Different contexts, different expectations</vt:lpstr>
      <vt:lpstr>Conclusions</vt:lpstr>
      <vt:lpstr>Outline</vt:lpstr>
      <vt:lpstr>Evaluation</vt:lpstr>
      <vt:lpstr>QA4MRE, Question Answering for Machine Reading Evaluation </vt:lpstr>
      <vt:lpstr>Question Answering Track at CLEF</vt:lpstr>
      <vt:lpstr>New setting: QA4MRE</vt:lpstr>
      <vt:lpstr>Systems performance</vt:lpstr>
      <vt:lpstr>Pipeline Upper Bound</vt:lpstr>
      <vt:lpstr>Multi-stream upper bound</vt:lpstr>
      <vt:lpstr>Multi-stream architectures</vt:lpstr>
      <vt:lpstr>AVE 2006-2008</vt:lpstr>
      <vt:lpstr>Hypothesis generation + validation</vt:lpstr>
      <vt:lpstr>ResPubliQA 2009 - 2010</vt:lpstr>
      <vt:lpstr>Evaluation measure (Peñas and Rodrigo, ACL 2011)</vt:lpstr>
      <vt:lpstr>Conclusions of ResPubliQA 2009 – 2010</vt:lpstr>
      <vt:lpstr>2011 campaign</vt:lpstr>
      <vt:lpstr>Reading test</vt:lpstr>
      <vt:lpstr>Knowledge gaps</vt:lpstr>
      <vt:lpstr>Multilingual axioms?</vt:lpstr>
      <vt:lpstr>Evaluation setting requirements</vt:lpstr>
      <vt:lpstr>Control the variable of knowledge</vt:lpstr>
      <vt:lpstr>Sources of knowledge</vt:lpstr>
      <vt:lpstr>Evaluation tests (2011)</vt:lpstr>
      <vt:lpstr>Evaluation tests (2011)</vt:lpstr>
      <vt:lpstr>Evaluation</vt:lpstr>
      <vt:lpstr>QA4MRE 2012 Main Task</vt:lpstr>
      <vt:lpstr>QA4MRE 2012 Pilots</vt:lpstr>
      <vt:lpstr>QA4MRE 2012 Pilots</vt:lpstr>
      <vt:lpstr>QA4MRE 2012 in summary</vt:lpstr>
      <vt:lpstr>Schedule</vt:lpstr>
      <vt:lpstr>Conclusion</vt:lpstr>
      <vt:lpstr>Presentación de PowerPoint</vt:lpstr>
    </vt:vector>
  </TitlesOfParts>
  <Company>USC/ISI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Machine Reading</dc:title>
  <dc:creator>Anselmo Peñas</dc:creator>
  <cp:lastModifiedBy>Anselmo Peñas</cp:lastModifiedBy>
  <cp:revision>256</cp:revision>
  <dcterms:created xsi:type="dcterms:W3CDTF">2010-06-07T16:52:06Z</dcterms:created>
  <dcterms:modified xsi:type="dcterms:W3CDTF">2012-02-01T10:53:23Z</dcterms:modified>
</cp:coreProperties>
</file>