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2" r:id="rId3"/>
    <p:sldId id="348" r:id="rId4"/>
    <p:sldId id="282" r:id="rId5"/>
    <p:sldId id="283" r:id="rId6"/>
    <p:sldId id="281" r:id="rId7"/>
    <p:sldId id="372" r:id="rId8"/>
    <p:sldId id="300" r:id="rId9"/>
    <p:sldId id="299" r:id="rId10"/>
    <p:sldId id="302" r:id="rId11"/>
    <p:sldId id="303" r:id="rId12"/>
    <p:sldId id="285" r:id="rId13"/>
    <p:sldId id="286" r:id="rId14"/>
    <p:sldId id="381" r:id="rId15"/>
    <p:sldId id="304" r:id="rId16"/>
    <p:sldId id="352" r:id="rId17"/>
    <p:sldId id="292" r:id="rId18"/>
    <p:sldId id="291" r:id="rId19"/>
    <p:sldId id="349" r:id="rId20"/>
    <p:sldId id="301" r:id="rId21"/>
    <p:sldId id="354" r:id="rId22"/>
    <p:sldId id="353" r:id="rId23"/>
    <p:sldId id="355" r:id="rId24"/>
    <p:sldId id="356" r:id="rId25"/>
    <p:sldId id="357" r:id="rId26"/>
    <p:sldId id="378" r:id="rId27"/>
    <p:sldId id="359" r:id="rId28"/>
    <p:sldId id="361" r:id="rId29"/>
    <p:sldId id="360" r:id="rId30"/>
    <p:sldId id="363" r:id="rId31"/>
    <p:sldId id="362" r:id="rId32"/>
    <p:sldId id="364" r:id="rId33"/>
    <p:sldId id="367" r:id="rId34"/>
    <p:sldId id="365" r:id="rId35"/>
    <p:sldId id="366" r:id="rId36"/>
    <p:sldId id="368" r:id="rId37"/>
    <p:sldId id="373" r:id="rId38"/>
    <p:sldId id="374" r:id="rId39"/>
    <p:sldId id="370" r:id="rId40"/>
    <p:sldId id="369" r:id="rId41"/>
    <p:sldId id="375" r:id="rId42"/>
    <p:sldId id="376" r:id="rId43"/>
    <p:sldId id="377" r:id="rId44"/>
    <p:sldId id="371" r:id="rId45"/>
    <p:sldId id="380" r:id="rId46"/>
    <p:sldId id="288" r:id="rId47"/>
    <p:sldId id="379" r:id="rId48"/>
    <p:sldId id="383" r:id="rId49"/>
    <p:sldId id="347" r:id="rId50"/>
    <p:sldId id="325" r:id="rId51"/>
    <p:sldId id="326" r:id="rId52"/>
    <p:sldId id="328" r:id="rId53"/>
    <p:sldId id="279" r:id="rId54"/>
    <p:sldId id="272" r:id="rId55"/>
    <p:sldId id="276" r:id="rId56"/>
    <p:sldId id="340" r:id="rId57"/>
    <p:sldId id="341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Anuk"/>
          <p:cNvPicPr>
            <a:picLocks noChangeAspect="1" noChangeArrowheads="1"/>
          </p:cNvPicPr>
          <p:nvPr/>
        </p:nvPicPr>
        <p:blipFill>
          <a:blip r:embed="rId2" cstate="print">
            <a:lum bright="-48000" contrast="-42000"/>
            <a:grayscl/>
          </a:blip>
          <a:srcRect/>
          <a:stretch>
            <a:fillRect/>
          </a:stretch>
        </p:blipFill>
        <p:spPr bwMode="auto">
          <a:xfrm>
            <a:off x="2124075" y="260350"/>
            <a:ext cx="7019925" cy="3024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05000" y="1219200"/>
            <a:ext cx="3175" cy="20653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54EE78-B4A9-4A48-BC3F-C4D368519972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9EEE39-CF77-44C8-BA0A-3F672815F2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3334-3DF2-4317-BD67-1712DD04D15F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7D61-5161-414F-BC24-CEB46B685B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A820-0561-4F0A-81BF-13E14A7D3B81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7466-21CE-407F-9875-757902E553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8348-612C-44B9-9DFB-383B9622C4B0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B2AB-99E3-4A9E-81CF-97232C1094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01F3-8213-47AE-9EDE-874520E2D946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DE89-D7CE-4AA5-A505-AF554C33B7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0386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3FB8-A78B-4E6D-A957-C5C1EC21A167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F37A-4BA2-46C2-BA24-1CA8E794EC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9273-7B21-4043-80DB-8F3CCE82C6CC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949F-720F-4635-8579-597E2B39B1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85AA-B532-46C4-A280-AAE1800E28A7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A76-5C57-4EE1-A884-464BE92FDF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941E-E029-426B-BE16-E43B33511AD5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4EAD-FAC8-4689-A7A0-545908711B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8716-11E4-443E-BA8D-AD8DD17ED6F2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DFD7-A1B8-4423-9B46-D90AE0EB24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5824-3E8C-4873-A61E-ABD62CCE7394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3F4E-E493-4299-ACFC-47454E6428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006C-010D-479D-AB01-4A57605CBE0E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9095-76DD-4761-B891-5B68C472E5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D99B3-FD0E-4EEF-BB59-4092BF711CD6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40C9-9D67-41B1-A4AF-7FE17293E2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9A1F-4DEB-4013-B4B2-F62563E3621D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6B8B-6E27-48F0-9EA9-6F763DE1C5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188913"/>
            <a:ext cx="1476375" cy="519112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b="1">
                <a:solidFill>
                  <a:schemeClr val="tx2"/>
                </a:solidFill>
                <a:latin typeface="+mn-lt"/>
              </a:rPr>
              <a:t>UNED</a:t>
            </a:r>
          </a:p>
        </p:txBody>
      </p:sp>
      <p:pic>
        <p:nvPicPr>
          <p:cNvPr id="1027" name="Picture 2" descr="fondoAnuk"/>
          <p:cNvPicPr>
            <a:picLocks noChangeAspect="1" noChangeArrowheads="1"/>
          </p:cNvPicPr>
          <p:nvPr/>
        </p:nvPicPr>
        <p:blipFill>
          <a:blip r:embed="rId16" cstate="print">
            <a:lum bright="-48000" contrast="-36000"/>
            <a:grayscl/>
          </a:blip>
          <a:srcRect/>
          <a:stretch>
            <a:fillRect/>
          </a:stretch>
        </p:blipFill>
        <p:spPr bwMode="auto">
          <a:xfrm>
            <a:off x="1547813" y="188913"/>
            <a:ext cx="7596187" cy="1511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E4D2DAD8-7FC4-4CF8-8D0F-BBD1D8A1BB8F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CBFF7114-57EA-4890-A300-856AF96C18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234238" y="6400800"/>
            <a:ext cx="1909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rgbClr val="C0C0C0"/>
                </a:solidFill>
                <a:latin typeface="+mn-lt"/>
              </a:rPr>
              <a:t>nlp.uned.es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accent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133600" y="1371600"/>
            <a:ext cx="7010400" cy="1752600"/>
          </a:xfrm>
        </p:spPr>
        <p:txBody>
          <a:bodyPr/>
          <a:lstStyle/>
          <a:p>
            <a:r>
              <a:rPr lang="en-US" sz="4400" dirty="0" smtClean="0"/>
              <a:t>Toward a Reading Machine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3505200"/>
          <a:ext cx="5867400" cy="2529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3700"/>
                <a:gridCol w="2933700"/>
              </a:tblGrid>
              <a:tr h="1752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Eduard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Hovy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Hans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Chalupsky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Jerry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Hobbs</a:t>
                      </a:r>
                    </a:p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Andrew Philpot</a:t>
                      </a:r>
                    </a:p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Dirk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Hovy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Stephen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Tratz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USC - ISI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Anselmo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Peñas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UNED NLP &amp; IR Group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nlp.uned.es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190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467600" cy="1527175"/>
          </a:xfrm>
        </p:spPr>
        <p:txBody>
          <a:bodyPr/>
          <a:lstStyle/>
          <a:p>
            <a:r>
              <a:rPr lang="en-US" sz="3600" dirty="0" smtClean="0"/>
              <a:t>Mapping between representations</a:t>
            </a:r>
            <a:endParaRPr lang="en-US" sz="36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457200" y="2590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667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609600" y="2743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685800" y="2819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19600" y="2971800"/>
            <a:ext cx="1752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 Representation</a:t>
            </a:r>
          </a:p>
        </p:txBody>
      </p:sp>
      <p:sp>
        <p:nvSpPr>
          <p:cNvPr id="32" name="Isosceles Triangle 31"/>
          <p:cNvSpPr/>
          <p:nvPr/>
        </p:nvSpPr>
        <p:spPr bwMode="auto">
          <a:xfrm>
            <a:off x="4038600" y="35814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95400" y="2971800"/>
            <a:ext cx="3124200" cy="1905000"/>
            <a:chOff x="1295400" y="2971800"/>
            <a:chExt cx="3124200" cy="1905000"/>
          </a:xfrm>
        </p:grpSpPr>
        <p:sp>
          <p:nvSpPr>
            <p:cNvPr id="56" name="Isosceles Triangle 55"/>
            <p:cNvSpPr/>
            <p:nvPr/>
          </p:nvSpPr>
          <p:spPr bwMode="auto">
            <a:xfrm>
              <a:off x="1676400" y="3581400"/>
              <a:ext cx="2514600" cy="1295400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 smtClean="0">
                  <a:latin typeface="Candara" pitchFamily="34" charset="0"/>
                </a:rPr>
                <a:t>R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eading Ontology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057400" y="2971800"/>
              <a:ext cx="1752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Reading Representation</a:t>
              </a:r>
            </a:p>
          </p:txBody>
        </p: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 bwMode="auto">
            <a:xfrm>
              <a:off x="1295400" y="3276600"/>
              <a:ext cx="76200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>
              <a:stCxn id="9" idx="3"/>
              <a:endCxn id="17" idx="1"/>
            </p:cNvCxnSpPr>
            <p:nvPr/>
          </p:nvCxnSpPr>
          <p:spPr bwMode="auto">
            <a:xfrm>
              <a:off x="3810000" y="32766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25" name="Straight Arrow Connector 24"/>
          <p:cNvCxnSpPr>
            <a:stCxn id="17" idx="3"/>
            <a:endCxn id="23" idx="1"/>
          </p:cNvCxnSpPr>
          <p:nvPr/>
        </p:nvCxnSpPr>
        <p:spPr bwMode="auto">
          <a:xfrm>
            <a:off x="6172200" y="32766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6324600" y="2971800"/>
            <a:ext cx="2514600" cy="2819400"/>
            <a:chOff x="6324600" y="2971800"/>
            <a:chExt cx="2514600" cy="2819400"/>
          </a:xfrm>
        </p:grpSpPr>
        <p:sp>
          <p:nvSpPr>
            <p:cNvPr id="16" name="Isosceles Triangle 15"/>
            <p:cNvSpPr/>
            <p:nvPr/>
          </p:nvSpPr>
          <p:spPr bwMode="auto">
            <a:xfrm>
              <a:off x="6324600" y="3581400"/>
              <a:ext cx="2514600" cy="12954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Target Ontology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705600" y="2971800"/>
              <a:ext cx="1752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QA Representation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81800" y="5181600"/>
              <a:ext cx="1752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Domain dependent</a:t>
              </a: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2819400" y="5562600"/>
            <a:ext cx="2514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Domain dependent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819400" y="4953000"/>
            <a:ext cx="2514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Domain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14600" y="2971800"/>
            <a:ext cx="6477000" cy="3733800"/>
            <a:chOff x="2514600" y="2971800"/>
            <a:chExt cx="6477000" cy="3733800"/>
          </a:xfrm>
        </p:grpSpPr>
        <p:sp>
          <p:nvSpPr>
            <p:cNvPr id="46" name="L-Shape 45"/>
            <p:cNvSpPr/>
            <p:nvPr/>
          </p:nvSpPr>
          <p:spPr bwMode="auto">
            <a:xfrm flipH="1">
              <a:off x="2514600" y="2971800"/>
              <a:ext cx="6477000" cy="3733800"/>
            </a:xfrm>
            <a:prstGeom prst="corner">
              <a:avLst>
                <a:gd name="adj1" fmla="val 50000"/>
                <a:gd name="adj2" fmla="val 134567"/>
              </a:avLst>
            </a:prstGeom>
            <a:solidFill>
              <a:schemeClr val="accent1">
                <a:lumMod val="90000"/>
                <a:lumOff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934200" y="5334000"/>
              <a:ext cx="1752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Domain dependent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971800" y="5715000"/>
              <a:ext cx="25146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Domain dependent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971800" y="5105400"/>
              <a:ext cx="25146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Domain independent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19600" y="62484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Inside K-Aggregator [</a:t>
              </a:r>
              <a:r>
                <a:rPr lang="en-US" dirty="0" err="1" smtClean="0">
                  <a:solidFill>
                    <a:schemeClr val="bg1"/>
                  </a:solidFill>
                </a:rPr>
                <a:t>Chalupsky</a:t>
              </a:r>
              <a:r>
                <a:rPr lang="en-US" dirty="0" smtClean="0">
                  <a:solidFill>
                    <a:schemeClr val="bg1"/>
                  </a:solidFill>
                </a:rPr>
                <a:t>]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sosceles Triangle 15"/>
          <p:cNvSpPr/>
          <p:nvPr/>
        </p:nvSpPr>
        <p:spPr bwMode="auto">
          <a:xfrm>
            <a:off x="6477000" y="3733800"/>
            <a:ext cx="2514600" cy="1295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56" name="Isosceles Triangle 55"/>
          <p:cNvSpPr/>
          <p:nvPr/>
        </p:nvSpPr>
        <p:spPr bwMode="auto">
          <a:xfrm>
            <a:off x="1828800" y="37338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andara" pitchFamily="34" charset="0"/>
              </a:rPr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eading Ontology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RACR NFL v.1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381000" y="1676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457200" y="1752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533400" y="1828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609600" y="1905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124200"/>
            <a:ext cx="1752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Representation</a:t>
            </a:r>
          </a:p>
        </p:txBody>
      </p:sp>
      <p:cxnSp>
        <p:nvCxnSpPr>
          <p:cNvPr id="14" name="Straight Arrow Connector 13"/>
          <p:cNvCxnSpPr>
            <a:stCxn id="8" idx="3"/>
            <a:endCxn id="21" idx="2"/>
          </p:cNvCxnSpPr>
          <p:nvPr/>
        </p:nvCxnSpPr>
        <p:spPr bwMode="auto">
          <a:xfrm>
            <a:off x="1219200" y="2362200"/>
            <a:ext cx="457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4572000" y="3124200"/>
            <a:ext cx="1752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 Representation</a:t>
            </a:r>
          </a:p>
        </p:txBody>
      </p:sp>
      <p:sp>
        <p:nvSpPr>
          <p:cNvPr id="32" name="Isosceles Triangle 31"/>
          <p:cNvSpPr/>
          <p:nvPr/>
        </p:nvSpPr>
        <p:spPr bwMode="auto">
          <a:xfrm>
            <a:off x="4191000" y="37338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858000" y="3124200"/>
            <a:ext cx="1752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QA Representation</a:t>
            </a:r>
          </a:p>
        </p:txBody>
      </p:sp>
      <p:cxnSp>
        <p:nvCxnSpPr>
          <p:cNvPr id="24" name="Straight Arrow Connector 23"/>
          <p:cNvCxnSpPr>
            <a:stCxn id="9" idx="3"/>
            <a:endCxn id="17" idx="1"/>
          </p:cNvCxnSpPr>
          <p:nvPr/>
        </p:nvCxnSpPr>
        <p:spPr bwMode="auto">
          <a:xfrm>
            <a:off x="3962400" y="3429000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7" idx="3"/>
            <a:endCxn id="23" idx="1"/>
          </p:cNvCxnSpPr>
          <p:nvPr/>
        </p:nvCxnSpPr>
        <p:spPr bwMode="auto">
          <a:xfrm>
            <a:off x="6324600" y="34290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1676400" y="1905000"/>
            <a:ext cx="2819400" cy="914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IE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[</a:t>
            </a:r>
            <a:r>
              <a:rPr lang="en-US" dirty="0" err="1" smtClean="0">
                <a:solidFill>
                  <a:schemeClr val="bg1"/>
                </a:solidFill>
                <a:latin typeface="Candara" pitchFamily="34" charset="0"/>
              </a:rPr>
              <a:t>Roukos</a:t>
            </a: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et al.]</a:t>
            </a:r>
          </a:p>
        </p:txBody>
      </p:sp>
      <p:cxnSp>
        <p:nvCxnSpPr>
          <p:cNvPr id="26" name="Straight Arrow Connector 25"/>
          <p:cNvCxnSpPr>
            <a:stCxn id="21" idx="4"/>
            <a:endCxn id="9" idx="0"/>
          </p:cNvCxnSpPr>
          <p:nvPr/>
        </p:nvCxnSpPr>
        <p:spPr bwMode="auto">
          <a:xfrm rot="5400000">
            <a:off x="2933700" y="2971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ounded Rectangular Callout 28"/>
          <p:cNvSpPr/>
          <p:nvPr/>
        </p:nvSpPr>
        <p:spPr bwMode="auto">
          <a:xfrm>
            <a:off x="228600" y="4114800"/>
            <a:ext cx="1447800" cy="1295400"/>
          </a:xfrm>
          <a:prstGeom prst="wedgeRoundRectCallout">
            <a:avLst>
              <a:gd name="adj1" fmla="val 102169"/>
              <a:gd name="adj2" fmla="val -26502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Entities and relations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used by the IE engine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43400" y="1905000"/>
            <a:ext cx="4648200" cy="9144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-"/>
            </a:pPr>
            <a:r>
              <a:rPr lang="en-US" sz="1600" dirty="0" smtClean="0">
                <a:latin typeface="Candara" pitchFamily="34" charset="0"/>
              </a:rPr>
              <a:t> Additional Annotated Documents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sz="1600" dirty="0" smtClean="0">
                <a:latin typeface="Candara" pitchFamily="34" charset="0"/>
              </a:rPr>
              <a:t> Active Learning?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1600" dirty="0" smtClean="0">
                <a:latin typeface="Candara" pitchFamily="34" charset="0"/>
              </a:rPr>
              <a:t> Supervised Learning (re-training for each domain)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good enough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905000"/>
            <a:ext cx="7239000" cy="4572000"/>
          </a:xfrm>
        </p:spPr>
        <p:txBody>
          <a:bodyPr/>
          <a:lstStyle/>
          <a:p>
            <a:r>
              <a:rPr lang="en-US" sz="2000" dirty="0" smtClean="0"/>
              <a:t>Conjunctive queries</a:t>
            </a:r>
          </a:p>
          <a:p>
            <a:r>
              <a:rPr lang="en-US" sz="2000" dirty="0" smtClean="0"/>
              <a:t>Performance is product of IE performance for each entity and relation in the query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Will the Reasoning Machine recover from that?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2971800"/>
          <a:ext cx="6019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22"/>
                <a:gridCol w="5439578"/>
              </a:tblGrid>
              <a:tr h="2270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IE F1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Entities and relations in the query</a:t>
                      </a:r>
                      <a:endParaRPr lang="en-US" sz="1600" dirty="0"/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smtClean="0"/>
                        <a:t>'</a:t>
                      </a:r>
                      <a:r>
                        <a:rPr lang="en-US" sz="1400" dirty="0" err="1" smtClean="0"/>
                        <a:t>HumanAgent</a:t>
                      </a:r>
                      <a:r>
                        <a:rPr lang="en-US" sz="1400" dirty="0" smtClean="0"/>
                        <a:t>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V_y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killingHumanAgent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V_y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'</a:t>
                      </a:r>
                      <a:r>
                        <a:rPr lang="en-US" sz="1400" dirty="0" err="1" smtClean="0"/>
                        <a:t>HumanAgentKillingAPerson</a:t>
                      </a:r>
                      <a:r>
                        <a:rPr lang="en-US" sz="1400" dirty="0" smtClean="0"/>
                        <a:t>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personGroupKilled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V_group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smtClean="0"/>
                        <a:t>'</a:t>
                      </a:r>
                      <a:r>
                        <a:rPr lang="en-US" sz="1400" dirty="0" err="1" smtClean="0"/>
                        <a:t>PersonGroup</a:t>
                      </a:r>
                      <a:r>
                        <a:rPr lang="en-US" sz="1400" dirty="0" smtClean="0"/>
                        <a:t>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V_group</a:t>
                      </a:r>
                      <a:r>
                        <a:rPr lang="en-US" sz="1400" dirty="0" smtClean="0"/>
                        <a:t>), 'Count'(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V_count</a:t>
                      </a:r>
                      <a:r>
                        <a:rPr lang="en-US" sz="1400" dirty="0" smtClean="0"/>
                        <a:t>),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 smtClean="0"/>
                        <a:t>value(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V_count</a:t>
                      </a:r>
                      <a:r>
                        <a:rPr lang="en-US" sz="1400" dirty="0" smtClean="0"/>
                        <a:t>, 35), </a:t>
                      </a:r>
                      <a:r>
                        <a:rPr lang="en-US" sz="1400" dirty="0" err="1" smtClean="0"/>
                        <a:t>numberOfMembersUpperBound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V_group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V_count</a:t>
                      </a:r>
                      <a:r>
                        <a:rPr lang="en-US" sz="1400" dirty="0" smtClean="0"/>
                        <a:t>),</a:t>
                      </a: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eventLocationGPE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FileName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V_x</a:t>
                      </a:r>
                      <a:r>
                        <a:rPr lang="en-US" sz="1400" dirty="0" smtClean="0"/>
                        <a:t>, 'Kashmir').</a:t>
                      </a:r>
                      <a:endParaRPr lang="en-US" sz="1400" dirty="0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0.42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 bound Performance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858000" cy="4114800"/>
          </a:xfrm>
        </p:spPr>
        <p:txBody>
          <a:bodyPr/>
          <a:lstStyle/>
          <a:p>
            <a:r>
              <a:rPr lang="en-US" sz="2800" dirty="0" smtClean="0"/>
              <a:t>Complex queries</a:t>
            </a:r>
          </a:p>
          <a:p>
            <a:r>
              <a:rPr lang="en-US" sz="2800" dirty="0" smtClean="0"/>
              <a:t>Almost no training data</a:t>
            </a:r>
          </a:p>
          <a:p>
            <a:r>
              <a:rPr lang="en-US" sz="2800" dirty="0" smtClean="0"/>
              <a:t>Several different domains</a:t>
            </a:r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Many big research questions:</a:t>
            </a:r>
          </a:p>
          <a:p>
            <a:pPr lvl="1"/>
            <a:r>
              <a:rPr lang="en-US" dirty="0" smtClean="0"/>
              <a:t>System architecture, Background Knowledge acquisition, Inference, Representation,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1371600"/>
            <a:ext cx="7010400" cy="1752600"/>
          </a:xfrm>
        </p:spPr>
        <p:txBody>
          <a:bodyPr/>
          <a:lstStyle/>
          <a:p>
            <a:r>
              <a:rPr lang="en-US" sz="4400" dirty="0" smtClean="0"/>
              <a:t>Reading Machine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sosceles Triangle 55"/>
          <p:cNvSpPr/>
          <p:nvPr/>
        </p:nvSpPr>
        <p:spPr bwMode="auto">
          <a:xfrm>
            <a:off x="1828800" y="37338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andara" pitchFamily="34" charset="0"/>
              </a:rPr>
              <a:t>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eading Ontology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approach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419600" y="3200400"/>
            <a:ext cx="4419600" cy="1981200"/>
          </a:xfrm>
        </p:spPr>
        <p:txBody>
          <a:bodyPr/>
          <a:lstStyle/>
          <a:p>
            <a:r>
              <a:rPr lang="en-US" sz="2400" dirty="0" smtClean="0"/>
              <a:t>This is not just representation</a:t>
            </a:r>
          </a:p>
          <a:p>
            <a:r>
              <a:rPr lang="en-US" sz="2400" dirty="0" smtClean="0"/>
              <a:t>Some information is added</a:t>
            </a:r>
          </a:p>
          <a:p>
            <a:pPr lvl="2"/>
            <a:r>
              <a:rPr lang="en-US" sz="1800" dirty="0" smtClean="0"/>
              <a:t>Learnt during IE training</a:t>
            </a:r>
          </a:p>
          <a:p>
            <a:r>
              <a:rPr lang="en-US" sz="2400" dirty="0" smtClean="0"/>
              <a:t>Some information is lost</a:t>
            </a:r>
          </a:p>
          <a:p>
            <a:pPr lvl="2"/>
            <a:r>
              <a:rPr lang="en-US" sz="1800" dirty="0" smtClean="0"/>
              <a:t>Target Ontology</a:t>
            </a:r>
          </a:p>
          <a:p>
            <a:pPr lvl="2"/>
            <a:r>
              <a:rPr lang="en-US" sz="1800" dirty="0" smtClean="0"/>
              <a:t>Targeted Reading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124200"/>
            <a:ext cx="1752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Representation</a:t>
            </a:r>
          </a:p>
        </p:txBody>
      </p:sp>
      <p:cxnSp>
        <p:nvCxnSpPr>
          <p:cNvPr id="26" name="Straight Arrow Connector 25"/>
          <p:cNvCxnSpPr>
            <a:endCxn id="9" idx="0"/>
          </p:cNvCxnSpPr>
          <p:nvPr/>
        </p:nvCxnSpPr>
        <p:spPr bwMode="auto">
          <a:xfrm rot="5400000">
            <a:off x="2933700" y="2971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ounded Rectangular Callout 28"/>
          <p:cNvSpPr/>
          <p:nvPr/>
        </p:nvSpPr>
        <p:spPr bwMode="auto">
          <a:xfrm>
            <a:off x="228600" y="4114800"/>
            <a:ext cx="1447800" cy="1295400"/>
          </a:xfrm>
          <a:prstGeom prst="wedgeRoundRectCallout">
            <a:avLst>
              <a:gd name="adj1" fmla="val 102169"/>
              <a:gd name="adj2" fmla="val -26502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Entities and relations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used by the IE engine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17" name="Folded Corner 16"/>
          <p:cNvSpPr/>
          <p:nvPr/>
        </p:nvSpPr>
        <p:spPr bwMode="auto">
          <a:xfrm>
            <a:off x="381000" y="1676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8" name="Folded Corner 17"/>
          <p:cNvSpPr/>
          <p:nvPr/>
        </p:nvSpPr>
        <p:spPr bwMode="auto">
          <a:xfrm>
            <a:off x="457200" y="1752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9" name="Folded Corner 18"/>
          <p:cNvSpPr/>
          <p:nvPr/>
        </p:nvSpPr>
        <p:spPr bwMode="auto">
          <a:xfrm>
            <a:off x="533400" y="1828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0" name="Folded Corner 19"/>
          <p:cNvSpPr/>
          <p:nvPr/>
        </p:nvSpPr>
        <p:spPr bwMode="auto">
          <a:xfrm>
            <a:off x="609600" y="1905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1" name="Straight Arrow Connector 20"/>
          <p:cNvCxnSpPr>
            <a:stCxn id="20" idx="3"/>
            <a:endCxn id="22" idx="2"/>
          </p:cNvCxnSpPr>
          <p:nvPr/>
        </p:nvCxnSpPr>
        <p:spPr bwMode="auto">
          <a:xfrm>
            <a:off x="1219200" y="2362200"/>
            <a:ext cx="457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1676400" y="1905000"/>
            <a:ext cx="2819400" cy="9144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IE</a:t>
            </a:r>
            <a:endParaRPr lang="en-US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4876800" y="1905000"/>
            <a:ext cx="2057400" cy="457200"/>
          </a:xfrm>
          <a:prstGeom prst="wedgeRoundRectCallout">
            <a:avLst>
              <a:gd name="adj1" fmla="val -65102"/>
              <a:gd name="adj2" fmla="val -1532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Reading Machine?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 Reading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343400"/>
          </a:xfrm>
        </p:spPr>
        <p:txBody>
          <a:bodyPr/>
          <a:lstStyle/>
          <a:p>
            <a:r>
              <a:rPr lang="en-US" sz="2800" dirty="0" smtClean="0"/>
              <a:t>We need</a:t>
            </a:r>
          </a:p>
          <a:p>
            <a:pPr lvl="1"/>
            <a:r>
              <a:rPr lang="en-US" sz="2400" dirty="0" smtClean="0"/>
              <a:t>Reading representation</a:t>
            </a:r>
          </a:p>
          <a:p>
            <a:pPr lvl="1"/>
            <a:r>
              <a:rPr lang="en-US" sz="2400" dirty="0" smtClean="0"/>
              <a:t>Add information</a:t>
            </a:r>
          </a:p>
          <a:p>
            <a:pPr lvl="2"/>
            <a:r>
              <a:rPr lang="en-US" sz="2000" dirty="0" smtClean="0"/>
              <a:t>Enrichment: Fill the gaps with Background Knowledge</a:t>
            </a:r>
          </a:p>
          <a:p>
            <a:pPr lvl="2"/>
            <a:r>
              <a:rPr lang="en-US" sz="2000" dirty="0" smtClean="0"/>
              <a:t>Acquire the Background Knowledge from previous readings</a:t>
            </a:r>
          </a:p>
          <a:p>
            <a:pPr lvl="1"/>
            <a:r>
              <a:rPr lang="en-US" sz="2400" dirty="0" smtClean="0"/>
              <a:t>Targeted reading</a:t>
            </a:r>
          </a:p>
          <a:p>
            <a:pPr lvl="2"/>
            <a:r>
              <a:rPr lang="en-US" sz="2000" dirty="0" smtClean="0"/>
              <a:t>Closer and closer to the reasoning representation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8600" y="2743200"/>
            <a:ext cx="1219200" cy="533400"/>
          </a:xfrm>
          <a:prstGeom prst="wedgeRoundRectCallout">
            <a:avLst>
              <a:gd name="adj1" fmla="val 93532"/>
              <a:gd name="adj2" fmla="val -567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Jerry’s life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28600" y="3886200"/>
            <a:ext cx="1447800" cy="533400"/>
          </a:xfrm>
          <a:prstGeom prst="wedgeRoundRectCallout">
            <a:avLst>
              <a:gd name="adj1" fmla="val 102370"/>
              <a:gd name="adj2" fmla="val -62345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Ed’s vision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28600" y="5334000"/>
            <a:ext cx="1752600" cy="533400"/>
          </a:xfrm>
          <a:prstGeom prst="wedgeRoundRectCallout">
            <a:avLst>
              <a:gd name="adj1" fmla="val 52118"/>
              <a:gd name="adj2" fmla="val -97501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andara" pitchFamily="34" charset="0"/>
              </a:rPr>
              <a:t>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ans’ guidance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Reasoning with representations closer to the text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Representations of text closer to the Reasoning Ontology</a:t>
            </a:r>
          </a:p>
          <a:p>
            <a:r>
              <a:rPr lang="en-US" sz="2400" dirty="0" smtClean="0"/>
              <a:t>Adding the information needed for reasoning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222" t="38148" r="27777" b="18395"/>
          <a:stretch>
            <a:fillRect/>
          </a:stretch>
        </p:blipFill>
        <p:spPr bwMode="auto">
          <a:xfrm rot="1451305">
            <a:off x="4342289" y="3048938"/>
            <a:ext cx="2057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2222" t="38148" r="27777" b="18395"/>
          <a:stretch>
            <a:fillRect/>
          </a:stretch>
        </p:blipFill>
        <p:spPr bwMode="auto">
          <a:xfrm rot="616709" flipH="1">
            <a:off x="2571455" y="2379902"/>
            <a:ext cx="2057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181600" y="1905000"/>
            <a:ext cx="990600" cy="762000"/>
          </a:xfrm>
          <a:prstGeom prst="wedgeRoundRectCallout">
            <a:avLst>
              <a:gd name="adj1" fmla="val 55056"/>
              <a:gd name="adj2" fmla="val 78152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like graphs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685800" y="1981200"/>
            <a:ext cx="1371600" cy="762000"/>
          </a:xfrm>
          <a:prstGeom prst="wedgeRoundRectCallout">
            <a:avLst>
              <a:gd name="adj1" fmla="val 84036"/>
              <a:gd name="adj2" fmla="val 16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can make graphs! </a:t>
            </a: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ounded Rectangular Callout 37"/>
          <p:cNvSpPr/>
          <p:nvPr/>
        </p:nvSpPr>
        <p:spPr bwMode="auto">
          <a:xfrm>
            <a:off x="7086600" y="2286000"/>
            <a:ext cx="990600" cy="457200"/>
          </a:xfrm>
          <a:prstGeom prst="wedgeRoundRectCallout">
            <a:avLst>
              <a:gd name="adj1" fmla="val -63339"/>
              <a:gd name="adj2" fmla="val 67717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Well…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2362200" y="2286000"/>
            <a:ext cx="2286000" cy="762000"/>
          </a:xfrm>
          <a:prstGeom prst="wedgeRoundRectCallout">
            <a:avLst>
              <a:gd name="adj1" fmla="val -40312"/>
              <a:gd name="adj2" fmla="val 129022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Do you like syntactic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dependencies?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8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267200"/>
          </a:xfrm>
        </p:spPr>
        <p:txBody>
          <a:bodyPr/>
          <a:lstStyle/>
          <a:p>
            <a:r>
              <a:rPr lang="en-US" sz="2400" dirty="0" smtClean="0"/>
              <a:t>Can we represent Jerry’s Logic Forms as graphs?</a:t>
            </a:r>
          </a:p>
          <a:p>
            <a:r>
              <a:rPr lang="en-US" sz="2400" dirty="0" smtClean="0"/>
              <a:t>How far would they be from typed syntactic dependencies?</a:t>
            </a:r>
          </a:p>
          <a:p>
            <a:r>
              <a:rPr lang="en-US" sz="2400" dirty="0" smtClean="0"/>
              <a:t>Can we take advantage of other theories such as </a:t>
            </a:r>
            <a:r>
              <a:rPr lang="en-US" sz="2400" dirty="0" err="1" smtClean="0"/>
              <a:t>Mel'čuk’s</a:t>
            </a:r>
            <a:r>
              <a:rPr lang="en-US" sz="2400" dirty="0" smtClean="0"/>
              <a:t> Meaning Text Theory?</a:t>
            </a:r>
          </a:p>
          <a:p>
            <a:r>
              <a:rPr lang="en-US" sz="2400" dirty="0" smtClean="0"/>
              <a:t>Can we have a representation of the whole document instead sentence by sentence?</a:t>
            </a:r>
          </a:p>
          <a:p>
            <a:endParaRPr lang="en-US" sz="2400" dirty="0" smtClean="0"/>
          </a:p>
          <a:p>
            <a:r>
              <a:rPr lang="en-US" sz="2400" dirty="0" smtClean="0"/>
              <a:t>Just pictures…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Reading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Dependency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Let’s call it Semantic Dependency Graph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 algn="r">
              <a:buNone/>
            </a:pPr>
            <a:r>
              <a:rPr lang="en-US" sz="2000" dirty="0" smtClean="0"/>
              <a:t>[Research question #1]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098" name="Content Placeholder 5"/>
          <p:cNvGraphicFramePr>
            <a:graphicFrameLocks noChangeAspect="1"/>
          </p:cNvGraphicFramePr>
          <p:nvPr/>
        </p:nvGraphicFramePr>
        <p:xfrm>
          <a:off x="152400" y="3248134"/>
          <a:ext cx="8849028" cy="277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75428571" imgH="23619048" progId="AcroExch.Document.7">
                  <p:embed/>
                </p:oleObj>
              </mc:Choice>
              <mc:Fallback>
                <p:oleObj name="Acrobat Document" r:id="rId3" imgW="75428571" imgH="23619048" progId="AcroExch.Document.7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48134"/>
                        <a:ext cx="8849028" cy="2771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dirty="0" smtClean="0"/>
              <a:t>Semantic Dependency Graphs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914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Some desirable features:</a:t>
            </a:r>
          </a:p>
          <a:p>
            <a:endParaRPr lang="en-US" sz="2000" dirty="0" smtClean="0"/>
          </a:p>
          <a:p>
            <a:r>
              <a:rPr lang="en-US" sz="2400" dirty="0" smtClean="0"/>
              <a:t>Evolution from current technology in parsing (syntactic dependencies)</a:t>
            </a:r>
          </a:p>
          <a:p>
            <a:r>
              <a:rPr lang="en-US" sz="2400" dirty="0" smtClean="0"/>
              <a:t>Permit hybrid / gradual representations between syntax and semantics</a:t>
            </a:r>
          </a:p>
          <a:p>
            <a:r>
              <a:rPr lang="en-US" sz="2400" dirty="0" smtClean="0"/>
              <a:t>Represent text as a connected graph, nice feature for inference</a:t>
            </a:r>
          </a:p>
          <a:p>
            <a:endParaRPr lang="en-US" sz="2400" dirty="0" smtClean="0"/>
          </a:p>
          <a:p>
            <a:r>
              <a:rPr lang="en-US" sz="2400" dirty="0" smtClean="0"/>
              <a:t>Maybe can be thought as a graph transformation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What else?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4953000" y="1905000"/>
            <a:ext cx="1676400" cy="762000"/>
          </a:xfrm>
          <a:prstGeom prst="wedgeRoundRectCallout">
            <a:avLst>
              <a:gd name="adj1" fmla="val 34461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like entities and classes</a:t>
            </a: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Rounded Rectangular Callout 39"/>
          <p:cNvSpPr/>
          <p:nvPr/>
        </p:nvSpPr>
        <p:spPr bwMode="auto">
          <a:xfrm>
            <a:off x="2362200" y="1905000"/>
            <a:ext cx="2209800" cy="1143000"/>
          </a:xfrm>
          <a:prstGeom prst="wedgeRoundRectCallout">
            <a:avLst>
              <a:gd name="adj1" fmla="val -36264"/>
              <a:gd name="adj2" fmla="val 100327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What about person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/ organization / location / other?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33400" y="2057400"/>
            <a:ext cx="1676400" cy="762000"/>
          </a:xfrm>
          <a:prstGeom prst="wedgeRoundRectCallout">
            <a:avLst>
              <a:gd name="adj1" fmla="val 78710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have entities and classes!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6781800" y="1752600"/>
            <a:ext cx="1905000" cy="990600"/>
          </a:xfrm>
          <a:prstGeom prst="cloudCallou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Silly machine…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30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3048000" cy="4572000"/>
          </a:xfrm>
        </p:spPr>
        <p:txBody>
          <a:bodyPr numCol="1"/>
          <a:lstStyle/>
          <a:p>
            <a:pPr>
              <a:buNone/>
            </a:pPr>
            <a:r>
              <a:rPr lang="en-US" sz="2400" dirty="0" smtClean="0"/>
              <a:t>Easy ones</a:t>
            </a:r>
          </a:p>
          <a:p>
            <a:pPr lvl="1"/>
            <a:r>
              <a:rPr lang="en-US" sz="2000" dirty="0" smtClean="0"/>
              <a:t>Entity</a:t>
            </a:r>
          </a:p>
          <a:p>
            <a:pPr lvl="2"/>
            <a:r>
              <a:rPr lang="en-US" sz="1800" dirty="0" smtClean="0"/>
              <a:t>Named</a:t>
            </a:r>
          </a:p>
          <a:p>
            <a:pPr lvl="3"/>
            <a:r>
              <a:rPr lang="en-US" sz="1400" dirty="0" smtClean="0"/>
              <a:t>Person</a:t>
            </a:r>
          </a:p>
          <a:p>
            <a:pPr lvl="3"/>
            <a:r>
              <a:rPr lang="en-US" sz="1400" dirty="0" smtClean="0"/>
              <a:t>Organization</a:t>
            </a:r>
          </a:p>
          <a:p>
            <a:pPr lvl="3"/>
            <a:r>
              <a:rPr lang="en-US" sz="1400" dirty="0" smtClean="0"/>
              <a:t>Location</a:t>
            </a:r>
          </a:p>
          <a:p>
            <a:pPr lvl="3"/>
            <a:r>
              <a:rPr lang="en-US" sz="1400" dirty="0" smtClean="0"/>
              <a:t>Other</a:t>
            </a:r>
          </a:p>
          <a:p>
            <a:pPr lvl="2"/>
            <a:r>
              <a:rPr lang="en-US" sz="1800" dirty="0" smtClean="0"/>
              <a:t>Date</a:t>
            </a:r>
          </a:p>
          <a:p>
            <a:pPr lvl="2"/>
            <a:r>
              <a:rPr lang="en-US" sz="1800" dirty="0" smtClean="0"/>
              <a:t>Time</a:t>
            </a:r>
          </a:p>
          <a:p>
            <a:pPr lvl="2"/>
            <a:r>
              <a:rPr lang="en-US" sz="1800" dirty="0" smtClean="0"/>
              <a:t>Measure</a:t>
            </a:r>
          </a:p>
          <a:p>
            <a:pPr lvl="3"/>
            <a:r>
              <a:rPr lang="en-US" sz="1400" dirty="0" smtClean="0"/>
              <a:t>Distance</a:t>
            </a:r>
          </a:p>
          <a:p>
            <a:pPr lvl="3"/>
            <a:r>
              <a:rPr lang="en-US" sz="1400" dirty="0" smtClean="0"/>
              <a:t>Weight</a:t>
            </a:r>
          </a:p>
          <a:p>
            <a:pPr lvl="3"/>
            <a:r>
              <a:rPr lang="en-US" sz="1400" dirty="0" smtClean="0"/>
              <a:t>Height</a:t>
            </a:r>
          </a:p>
          <a:p>
            <a:pPr lvl="3"/>
            <a:r>
              <a:rPr lang="en-US" sz="1400" dirty="0" smtClean="0"/>
              <a:t>Other</a:t>
            </a:r>
          </a:p>
          <a:p>
            <a:pPr lvl="2"/>
            <a:r>
              <a:rPr lang="en-US" sz="1800" dirty="0" smtClean="0"/>
              <a:t>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9050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easy ones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solidFill>
                  <a:schemeClr val="accent1"/>
                </a:solidFill>
                <a:latin typeface="+mn-lt"/>
              </a:rPr>
              <a:t>The rest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of words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solidFill>
                  <a:schemeClr val="accent1"/>
                </a:solidFill>
                <a:latin typeface="+mn-lt"/>
              </a:rPr>
              <a:t>(almost)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>
                <a:solidFill>
                  <a:schemeClr val="accent1"/>
                </a:solidFill>
                <a:latin typeface="+mn-lt"/>
              </a:rPr>
              <a:t>Skip all philosophical argue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Classes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181600" y="1905000"/>
            <a:ext cx="2590800" cy="762000"/>
          </a:xfrm>
          <a:prstGeom prst="wedgeRoundRectCallout">
            <a:avLst>
              <a:gd name="adj1" fmla="val 3235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Sure</a:t>
            </a:r>
            <a:r>
              <a:rPr lang="en-US" dirty="0" smtClean="0">
                <a:latin typeface="Candara" pitchFamily="34" charset="0"/>
              </a:rPr>
              <a:t>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This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is about US football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ular Callout 29"/>
          <p:cNvSpPr/>
          <p:nvPr/>
        </p:nvSpPr>
        <p:spPr bwMode="auto">
          <a:xfrm>
            <a:off x="762000" y="2057400"/>
            <a:ext cx="1371600" cy="762000"/>
          </a:xfrm>
          <a:prstGeom prst="wedgeRoundRectCallout">
            <a:avLst>
              <a:gd name="adj1" fmla="val 78710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Can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you help me?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5" name="Cloud Callout 24"/>
          <p:cNvSpPr/>
          <p:nvPr/>
        </p:nvSpPr>
        <p:spPr bwMode="auto">
          <a:xfrm>
            <a:off x="2667000" y="2667000"/>
            <a:ext cx="1905000" cy="609600"/>
          </a:xfrm>
          <a:prstGeom prst="cloudCallout">
            <a:avLst>
              <a:gd name="adj1" fmla="val -27158"/>
              <a:gd name="adj2" fmla="val 10163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Great…</a:t>
            </a:r>
          </a:p>
        </p:txBody>
      </p:sp>
      <p:sp>
        <p:nvSpPr>
          <p:cNvPr id="28" name="Cloud Callout 27"/>
          <p:cNvSpPr/>
          <p:nvPr/>
        </p:nvSpPr>
        <p:spPr bwMode="auto">
          <a:xfrm>
            <a:off x="152400" y="5105400"/>
            <a:ext cx="4648200" cy="990600"/>
          </a:xfrm>
          <a:prstGeom prst="cloudCallout">
            <a:avLst>
              <a:gd name="adj1" fmla="val 13949"/>
              <a:gd name="adj2" fmla="val -9703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Maybe 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should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something about US football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25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from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3124200"/>
          </a:xfrm>
        </p:spPr>
        <p:txBody>
          <a:bodyPr/>
          <a:lstStyle/>
          <a:p>
            <a:r>
              <a:rPr lang="en-US" sz="2400" dirty="0" smtClean="0"/>
              <a:t>Do texts point out classes? Of course</a:t>
            </a:r>
          </a:p>
          <a:p>
            <a:r>
              <a:rPr lang="en-US" sz="2400" dirty="0" smtClean="0"/>
              <a:t>What classes? The relevant classes for reading</a:t>
            </a:r>
          </a:p>
          <a:p>
            <a:r>
              <a:rPr lang="en-US" sz="2400" dirty="0" err="1" smtClean="0"/>
              <a:t>Uhm</a:t>
            </a:r>
            <a:r>
              <a:rPr lang="en-US" sz="2400" dirty="0" smtClean="0"/>
              <a:t>… this could be interesting…</a:t>
            </a:r>
          </a:p>
          <a:p>
            <a:r>
              <a:rPr lang="en-US" sz="2400" dirty="0" smtClean="0"/>
              <a:t>Just small experiment:</a:t>
            </a:r>
          </a:p>
          <a:p>
            <a:pPr lvl="1"/>
            <a:r>
              <a:rPr lang="en-US" sz="2200" dirty="0" smtClean="0"/>
              <a:t>Parse 30,000 docs. about US football</a:t>
            </a:r>
          </a:p>
          <a:p>
            <a:pPr lvl="1"/>
            <a:r>
              <a:rPr lang="en-US" sz="2200" dirty="0" smtClean="0"/>
              <a:t>Look for these dependencies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28800" y="4724400"/>
            <a:ext cx="1447800" cy="1447800"/>
            <a:chOff x="1828800" y="4724400"/>
            <a:chExt cx="1447800" cy="1447800"/>
          </a:xfrm>
        </p:grpSpPr>
        <p:sp>
          <p:nvSpPr>
            <p:cNvPr id="5" name="Oval 4"/>
            <p:cNvSpPr/>
            <p:nvPr/>
          </p:nvSpPr>
          <p:spPr bwMode="auto">
            <a:xfrm>
              <a:off x="18288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NNP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133600" y="56388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12" name="Straight Arrow Connector 11"/>
            <p:cNvCxnSpPr>
              <a:stCxn id="5" idx="4"/>
              <a:endCxn id="6" idx="0"/>
            </p:cNvCxnSpPr>
            <p:nvPr/>
          </p:nvCxnSpPr>
          <p:spPr bwMode="auto">
            <a:xfrm rot="16200000" flipH="1">
              <a:off x="2362200" y="5295900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667000" y="5181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81400" y="4724400"/>
            <a:ext cx="1752600" cy="1447800"/>
            <a:chOff x="3581400" y="4724400"/>
            <a:chExt cx="1752600" cy="1447800"/>
          </a:xfrm>
        </p:grpSpPr>
        <p:sp>
          <p:nvSpPr>
            <p:cNvPr id="19" name="Oval 18"/>
            <p:cNvSpPr/>
            <p:nvPr/>
          </p:nvSpPr>
          <p:spPr bwMode="auto">
            <a:xfrm>
              <a:off x="35814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NNP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886200" y="56388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1" name="Straight Arrow Connector 20"/>
            <p:cNvCxnSpPr>
              <a:stCxn id="19" idx="4"/>
              <a:endCxn id="20" idx="0"/>
            </p:cNvCxnSpPr>
            <p:nvPr/>
          </p:nvCxnSpPr>
          <p:spPr bwMode="auto">
            <a:xfrm rot="16200000" flipH="1">
              <a:off x="4114800" y="5295900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5181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appos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57800" y="4724400"/>
            <a:ext cx="1447800" cy="1447800"/>
            <a:chOff x="5257800" y="4724400"/>
            <a:chExt cx="1447800" cy="1447800"/>
          </a:xfrm>
        </p:grpSpPr>
        <p:sp>
          <p:nvSpPr>
            <p:cNvPr id="23" name="Oval 22"/>
            <p:cNvSpPr/>
            <p:nvPr/>
          </p:nvSpPr>
          <p:spPr bwMode="auto">
            <a:xfrm>
              <a:off x="52578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NNP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562600" y="56388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5" name="Straight Arrow Connector 24"/>
            <p:cNvCxnSpPr>
              <a:stCxn id="23" idx="4"/>
              <a:endCxn id="24" idx="0"/>
            </p:cNvCxnSpPr>
            <p:nvPr/>
          </p:nvCxnSpPr>
          <p:spPr bwMode="auto">
            <a:xfrm rot="16200000" flipH="1">
              <a:off x="5791200" y="5295900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096000" y="5181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has-instance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934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 smtClean="0"/>
              <a:t>334:has_instance:[</a:t>
            </a:r>
            <a:r>
              <a:rPr lang="en-US" sz="1800" dirty="0" err="1" smtClean="0"/>
              <a:t>quarterback:n</a:t>
            </a:r>
            <a:r>
              <a:rPr lang="en-US" sz="1800" dirty="0" smtClean="0"/>
              <a:t>, ('</a:t>
            </a:r>
            <a:r>
              <a:rPr lang="en-US" sz="1800" dirty="0" err="1" smtClean="0"/>
              <a:t>Kerry':'Collins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306:has_instance:[</a:t>
            </a:r>
            <a:r>
              <a:rPr lang="en-US" sz="1800" dirty="0" err="1" smtClean="0"/>
              <a:t>end:n</a:t>
            </a:r>
            <a:r>
              <a:rPr lang="en-US" sz="1800" dirty="0" smtClean="0"/>
              <a:t>, ('</a:t>
            </a:r>
            <a:r>
              <a:rPr lang="en-US" sz="1800" dirty="0" err="1" smtClean="0"/>
              <a:t>Michael':'Strahan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192:has_instance:[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'</a:t>
            </a:r>
            <a:r>
              <a:rPr lang="en-US" sz="1800" dirty="0" err="1" smtClean="0"/>
              <a:t>Giants':name</a:t>
            </a:r>
            <a:r>
              <a:rPr lang="en-US" sz="1800" dirty="0" smtClean="0"/>
              <a:t>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178:has_instance:[</a:t>
            </a:r>
            <a:r>
              <a:rPr lang="en-US" sz="1800" dirty="0" err="1" smtClean="0"/>
              <a:t>owner:n</a:t>
            </a:r>
            <a:r>
              <a:rPr lang="en-US" sz="1800" dirty="0" smtClean="0"/>
              <a:t>, ('</a:t>
            </a:r>
            <a:r>
              <a:rPr lang="en-US" sz="1800" dirty="0" err="1" smtClean="0"/>
              <a:t>Jerry':'Jones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151:has_instance:[</a:t>
            </a:r>
            <a:r>
              <a:rPr lang="en-US" sz="1800" dirty="0" err="1" smtClean="0"/>
              <a:t>linebacker:n</a:t>
            </a:r>
            <a:r>
              <a:rPr lang="en-US" sz="1800" dirty="0" smtClean="0"/>
              <a:t>, ('</a:t>
            </a:r>
            <a:r>
              <a:rPr lang="en-US" sz="1800" dirty="0" err="1" smtClean="0"/>
              <a:t>Jessie':'Armstead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145:has_instance:[</a:t>
            </a:r>
            <a:r>
              <a:rPr lang="en-US" sz="1800" dirty="0" err="1" smtClean="0"/>
              <a:t>coach:n</a:t>
            </a:r>
            <a:r>
              <a:rPr lang="en-US" sz="1800" dirty="0" smtClean="0"/>
              <a:t>, ('</a:t>
            </a:r>
            <a:r>
              <a:rPr lang="en-US" sz="1800" dirty="0" err="1" smtClean="0"/>
              <a:t>Bill':'Parcells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139:has_instance:[</a:t>
            </a:r>
            <a:r>
              <a:rPr lang="en-US" sz="1800" dirty="0" err="1" smtClean="0"/>
              <a:t>receiver:n</a:t>
            </a:r>
            <a:r>
              <a:rPr lang="en-US" sz="1800" dirty="0" smtClean="0"/>
              <a:t>, ('</a:t>
            </a:r>
            <a:r>
              <a:rPr lang="en-US" sz="1800" dirty="0" err="1" smtClean="0"/>
              <a:t>Amani':'Toomer</a:t>
            </a:r>
            <a:r>
              <a:rPr lang="en-US" sz="1800" dirty="0" smtClean="0"/>
              <a:t>'):name].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…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4800600"/>
          </a:xfrm>
        </p:spPr>
        <p:txBody>
          <a:bodyPr numCol="3"/>
          <a:lstStyle/>
          <a:p>
            <a:pPr>
              <a:buNone/>
            </a:pPr>
            <a:r>
              <a:rPr lang="en-US" sz="1800" dirty="0" smtClean="0"/>
              <a:t>15457 quarterback</a:t>
            </a:r>
          </a:p>
          <a:p>
            <a:pPr>
              <a:buNone/>
            </a:pPr>
            <a:r>
              <a:rPr lang="en-US" sz="1800" dirty="0" smtClean="0"/>
              <a:t>  12395 coach</a:t>
            </a:r>
          </a:p>
          <a:p>
            <a:pPr>
              <a:buNone/>
            </a:pPr>
            <a:r>
              <a:rPr lang="en-US" sz="1800" dirty="0" smtClean="0"/>
              <a:t>   7865 end</a:t>
            </a:r>
          </a:p>
          <a:p>
            <a:pPr>
              <a:buNone/>
            </a:pPr>
            <a:r>
              <a:rPr lang="en-US" sz="1800" dirty="0" smtClean="0"/>
              <a:t>   7611 receiver</a:t>
            </a:r>
          </a:p>
          <a:p>
            <a:pPr>
              <a:buNone/>
            </a:pPr>
            <a:r>
              <a:rPr lang="en-US" sz="1800" dirty="0" smtClean="0"/>
              <a:t>   6794 linebacker</a:t>
            </a:r>
          </a:p>
          <a:p>
            <a:pPr>
              <a:buNone/>
            </a:pPr>
            <a:r>
              <a:rPr lang="en-US" sz="1800" dirty="0" smtClean="0"/>
              <a:t>   4348 team</a:t>
            </a:r>
          </a:p>
          <a:p>
            <a:pPr>
              <a:buNone/>
            </a:pPr>
            <a:r>
              <a:rPr lang="en-US" sz="1800" dirty="0" smtClean="0"/>
              <a:t>   4153 coordinator</a:t>
            </a:r>
          </a:p>
          <a:p>
            <a:pPr>
              <a:buNone/>
            </a:pPr>
            <a:r>
              <a:rPr lang="en-US" sz="1800" dirty="0" smtClean="0"/>
              <a:t>   4127 player</a:t>
            </a:r>
          </a:p>
          <a:p>
            <a:pPr>
              <a:buNone/>
            </a:pPr>
            <a:r>
              <a:rPr lang="en-US" sz="1800" dirty="0" smtClean="0"/>
              <a:t>   4000 president</a:t>
            </a:r>
          </a:p>
          <a:p>
            <a:pPr>
              <a:buNone/>
            </a:pPr>
            <a:r>
              <a:rPr lang="en-US" sz="1800" dirty="0" smtClean="0"/>
              <a:t>   3862 safety</a:t>
            </a:r>
          </a:p>
          <a:p>
            <a:pPr>
              <a:buNone/>
            </a:pPr>
            <a:r>
              <a:rPr lang="en-US" sz="1800" dirty="0" smtClean="0"/>
              <a:t>   3722 cornerback</a:t>
            </a:r>
          </a:p>
          <a:p>
            <a:pPr>
              <a:buNone/>
            </a:pPr>
            <a:r>
              <a:rPr lang="en-US" sz="1800" dirty="0" smtClean="0"/>
              <a:t>   3479 (</a:t>
            </a:r>
            <a:r>
              <a:rPr lang="en-US" sz="1800" dirty="0" err="1" smtClean="0"/>
              <a:t>wide:receiver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3344 (</a:t>
            </a:r>
            <a:r>
              <a:rPr lang="en-US" sz="1800" dirty="0" err="1" smtClean="0"/>
              <a:t>defensive:end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3265 director</a:t>
            </a:r>
          </a:p>
          <a:p>
            <a:pPr>
              <a:buNone/>
            </a:pPr>
            <a:r>
              <a:rPr lang="en-US" sz="1800" dirty="0" smtClean="0"/>
              <a:t>   3252 owner</a:t>
            </a:r>
          </a:p>
          <a:p>
            <a:pPr>
              <a:buNone/>
            </a:pPr>
            <a:r>
              <a:rPr lang="en-US" sz="1800" dirty="0" smtClean="0"/>
              <a:t>   2870 (</a:t>
            </a:r>
            <a:r>
              <a:rPr lang="en-US" sz="1800" dirty="0" err="1" smtClean="0"/>
              <a:t>tight:end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2780 agent</a:t>
            </a:r>
          </a:p>
          <a:p>
            <a:pPr>
              <a:buNone/>
            </a:pPr>
            <a:r>
              <a:rPr lang="en-US" sz="1800" dirty="0" smtClean="0"/>
              <a:t>   2291 guard</a:t>
            </a:r>
          </a:p>
          <a:p>
            <a:pPr>
              <a:buNone/>
            </a:pPr>
            <a:r>
              <a:rPr lang="en-US" sz="1800" dirty="0" smtClean="0"/>
              <a:t>   2258 pick</a:t>
            </a:r>
          </a:p>
          <a:p>
            <a:pPr>
              <a:buNone/>
            </a:pPr>
            <a:r>
              <a:rPr lang="en-US" sz="1800" dirty="0" smtClean="0"/>
              <a:t>   2177 manager</a:t>
            </a:r>
          </a:p>
          <a:p>
            <a:pPr>
              <a:buNone/>
            </a:pPr>
            <a:r>
              <a:rPr lang="en-US" sz="1800" dirty="0" smtClean="0"/>
              <a:t>   2138 (</a:t>
            </a:r>
            <a:r>
              <a:rPr lang="en-US" sz="1800" dirty="0" err="1" smtClean="0"/>
              <a:t>head:coach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2082 rookie</a:t>
            </a:r>
          </a:p>
          <a:p>
            <a:pPr>
              <a:buNone/>
            </a:pPr>
            <a:r>
              <a:rPr lang="en-US" sz="1800" dirty="0" smtClean="0"/>
              <a:t>   2039 back</a:t>
            </a:r>
          </a:p>
          <a:p>
            <a:pPr>
              <a:buNone/>
            </a:pPr>
            <a:r>
              <a:rPr lang="en-US" sz="1800" dirty="0" smtClean="0"/>
              <a:t>   1985 (</a:t>
            </a:r>
            <a:r>
              <a:rPr lang="en-US" sz="1800" dirty="0" err="1" smtClean="0"/>
              <a:t>defensive:coordinator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1882 lineman</a:t>
            </a:r>
          </a:p>
          <a:p>
            <a:pPr>
              <a:buNone/>
            </a:pPr>
            <a:r>
              <a:rPr lang="en-US" sz="1800" dirty="0" smtClean="0"/>
              <a:t>   1836 (</a:t>
            </a:r>
            <a:r>
              <a:rPr lang="en-US" sz="1800" dirty="0" err="1" smtClean="0"/>
              <a:t>offensive:coordinator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1832 tackle</a:t>
            </a:r>
          </a:p>
          <a:p>
            <a:pPr>
              <a:buNone/>
            </a:pPr>
            <a:r>
              <a:rPr lang="en-US" sz="1800" dirty="0" smtClean="0"/>
              <a:t>   1799 center</a:t>
            </a:r>
          </a:p>
          <a:p>
            <a:pPr>
              <a:buNone/>
            </a:pPr>
            <a:r>
              <a:rPr lang="en-US" sz="1800" dirty="0" smtClean="0"/>
              <a:t>   1776 (</a:t>
            </a:r>
            <a:r>
              <a:rPr lang="en-US" sz="1800" dirty="0" err="1" smtClean="0"/>
              <a:t>general:manager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1425 fullback</a:t>
            </a:r>
          </a:p>
          <a:p>
            <a:pPr>
              <a:buNone/>
            </a:pPr>
            <a:r>
              <a:rPr lang="en-US" sz="1800" dirty="0" smtClean="0"/>
              <a:t>   1366 (</a:t>
            </a:r>
            <a:r>
              <a:rPr lang="en-US" sz="1800" dirty="0" err="1" smtClean="0"/>
              <a:t>vice:president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1196 backup</a:t>
            </a:r>
          </a:p>
          <a:p>
            <a:pPr>
              <a:buNone/>
            </a:pPr>
            <a:r>
              <a:rPr lang="en-US" sz="1800" dirty="0" smtClean="0"/>
              <a:t>   1193 game</a:t>
            </a:r>
          </a:p>
          <a:p>
            <a:pPr>
              <a:buNone/>
            </a:pPr>
            <a:r>
              <a:rPr lang="en-US" sz="1800" dirty="0" smtClean="0"/>
              <a:t>   1140 choice</a:t>
            </a:r>
          </a:p>
          <a:p>
            <a:pPr>
              <a:buNone/>
            </a:pPr>
            <a:r>
              <a:rPr lang="en-US" sz="1800" dirty="0" smtClean="0"/>
              <a:t>   1102 starter</a:t>
            </a:r>
          </a:p>
          <a:p>
            <a:pPr>
              <a:buNone/>
            </a:pPr>
            <a:r>
              <a:rPr lang="en-US" sz="1800" dirty="0" smtClean="0"/>
              <a:t>   1100 spokesman</a:t>
            </a:r>
          </a:p>
          <a:p>
            <a:pPr>
              <a:buNone/>
            </a:pPr>
            <a:r>
              <a:rPr lang="en-US" sz="1800" dirty="0" smtClean="0"/>
              <a:t>   1083 (</a:t>
            </a:r>
            <a:r>
              <a:rPr lang="en-US" sz="1800" dirty="0" err="1" smtClean="0"/>
              <a:t>free:agent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   1006 champion</a:t>
            </a:r>
          </a:p>
          <a:p>
            <a:pPr>
              <a:buNone/>
            </a:pPr>
            <a:r>
              <a:rPr lang="en-US" sz="1800" dirty="0" smtClean="0"/>
              <a:t>    990 man</a:t>
            </a:r>
          </a:p>
          <a:p>
            <a:pPr>
              <a:buNone/>
            </a:pPr>
            <a:r>
              <a:rPr lang="en-US" sz="1800" dirty="0" smtClean="0"/>
              <a:t>    989 son</a:t>
            </a:r>
          </a:p>
          <a:p>
            <a:pPr>
              <a:buNone/>
            </a:pPr>
            <a:r>
              <a:rPr lang="en-US" sz="1800" dirty="0" smtClean="0"/>
              <a:t>    987 tailback</a:t>
            </a:r>
          </a:p>
          <a:p>
            <a:pPr>
              <a:buNone/>
            </a:pPr>
            <a:r>
              <a:rPr lang="en-US" sz="1800" dirty="0" smtClean="0"/>
              <a:t>     …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Find more ways to point out a class in text? </a:t>
            </a:r>
          </a:p>
          <a:p>
            <a:pPr lvl="1"/>
            <a:r>
              <a:rPr lang="en-US" sz="2400" dirty="0" smtClean="0"/>
              <a:t>Now you have thousands of seeds</a:t>
            </a:r>
          </a:p>
          <a:p>
            <a:pPr lvl="1"/>
            <a:r>
              <a:rPr lang="en-US" sz="2400" dirty="0" smtClean="0"/>
              <a:t>Bootstrap!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algn="r">
              <a:buNone/>
            </a:pPr>
            <a:r>
              <a:rPr lang="en-US" sz="2000" dirty="0" smtClean="0"/>
              <a:t>[Research question #2]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Classes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4343400" y="1905000"/>
            <a:ext cx="4267200" cy="762000"/>
          </a:xfrm>
          <a:prstGeom prst="wedgeRoundRectCallout">
            <a:avLst>
              <a:gd name="adj1" fmla="val 3235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What a mess! Flat, redundant…! Where </a:t>
            </a:r>
            <a:r>
              <a:rPr lang="en-US" dirty="0" smtClean="0">
                <a:latin typeface="Candara" pitchFamily="34" charset="0"/>
              </a:rPr>
              <a:t>are </a:t>
            </a:r>
            <a:r>
              <a:rPr lang="en-US" dirty="0" err="1" smtClean="0">
                <a:latin typeface="Candara" pitchFamily="34" charset="0"/>
              </a:rPr>
              <a:t>g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ameWinner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safetyPartial</a:t>
            </a:r>
            <a:r>
              <a:rPr lang="en-US" dirty="0" err="1" smtClean="0">
                <a:latin typeface="Candara" pitchFamily="34" charset="0"/>
              </a:rPr>
              <a:t>Count</a:t>
            </a:r>
            <a:r>
              <a:rPr lang="en-US" dirty="0" smtClean="0">
                <a:latin typeface="Candara" pitchFamily="34" charset="0"/>
              </a:rPr>
              <a:t>,  …?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ular Callout 29"/>
          <p:cNvSpPr/>
          <p:nvPr/>
        </p:nvSpPr>
        <p:spPr bwMode="auto">
          <a:xfrm>
            <a:off x="762000" y="2057400"/>
            <a:ext cx="1447800" cy="762000"/>
          </a:xfrm>
          <a:prstGeom prst="wedgeRoundRectCallout">
            <a:avLst>
              <a:gd name="adj1" fmla="val 78710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have these classes!</a:t>
            </a: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2743200" y="2438400"/>
            <a:ext cx="990600" cy="381000"/>
          </a:xfrm>
          <a:prstGeom prst="wedgeRoundRectCallout">
            <a:avLst>
              <a:gd name="adj1" fmla="val -50246"/>
              <a:gd name="adj2" fmla="val 252935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What?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Evocative</a:t>
            </a:r>
          </a:p>
          <a:p>
            <a:r>
              <a:rPr lang="en-US" sz="2000" dirty="0" smtClean="0"/>
              <a:t>More than text processing</a:t>
            </a:r>
          </a:p>
          <a:p>
            <a:r>
              <a:rPr lang="en-US" sz="2000" dirty="0" smtClean="0"/>
              <a:t>Less than understanding</a:t>
            </a:r>
          </a:p>
          <a:p>
            <a:endParaRPr lang="en-US" sz="2000" dirty="0" smtClean="0"/>
          </a:p>
          <a:p>
            <a:r>
              <a:rPr lang="en-US" sz="2000" dirty="0" smtClean="0"/>
              <a:t>Many researchers working on Machine Reading</a:t>
            </a:r>
          </a:p>
          <a:p>
            <a:r>
              <a:rPr lang="en-US" sz="2000" dirty="0" smtClean="0"/>
              <a:t>All working in different things</a:t>
            </a:r>
          </a:p>
          <a:p>
            <a:endParaRPr lang="en-US" sz="2000" dirty="0" smtClean="0"/>
          </a:p>
          <a:p>
            <a:r>
              <a:rPr lang="en-US" sz="2000" dirty="0" smtClean="0"/>
              <a:t>So, What is Machine Reading?</a:t>
            </a:r>
          </a:p>
          <a:p>
            <a:r>
              <a:rPr lang="en-US" sz="2000" dirty="0" smtClean="0"/>
              <a:t>I don’t really know (yet)</a:t>
            </a:r>
          </a:p>
          <a:p>
            <a:r>
              <a:rPr lang="en-US" sz="2000" dirty="0" smtClean="0"/>
              <a:t>But we have MR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Relations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257800" y="1905000"/>
            <a:ext cx="2971800" cy="762000"/>
          </a:xfrm>
          <a:prstGeom prst="wedgeRoundRectCallout">
            <a:avLst>
              <a:gd name="adj1" fmla="val 3235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Ok, let’s move on… Show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me the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relations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you have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ular Callout 29"/>
          <p:cNvSpPr/>
          <p:nvPr/>
        </p:nvSpPr>
        <p:spPr bwMode="auto">
          <a:xfrm>
            <a:off x="762000" y="2057400"/>
            <a:ext cx="1905000" cy="762000"/>
          </a:xfrm>
          <a:prstGeom prst="wedgeRoundRectCallout">
            <a:avLst>
              <a:gd name="adj1" fmla="val 59738"/>
              <a:gd name="adj2" fmla="val 15510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gameWinner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 a class!? Come on!</a:t>
            </a:r>
          </a:p>
        </p:txBody>
      </p:sp>
      <p:sp>
        <p:nvSpPr>
          <p:cNvPr id="25" name="Cloud Callout 24"/>
          <p:cNvSpPr/>
          <p:nvPr/>
        </p:nvSpPr>
        <p:spPr bwMode="auto">
          <a:xfrm>
            <a:off x="2971800" y="2362200"/>
            <a:ext cx="1905000" cy="838200"/>
          </a:xfrm>
          <a:prstGeom prst="cloudCallout">
            <a:avLst>
              <a:gd name="adj1" fmla="val -34984"/>
              <a:gd name="adj2" fmla="val 10163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Relations?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Tom, </a:t>
            </a:r>
            <a:r>
              <a:rPr lang="en-US" sz="2000" dirty="0" err="1" smtClean="0"/>
              <a:t>ehm</a:t>
            </a:r>
            <a:r>
              <a:rPr lang="en-US" sz="2000" dirty="0" smtClean="0"/>
              <a:t>… What’s a relation?</a:t>
            </a:r>
          </a:p>
          <a:p>
            <a:r>
              <a:rPr lang="en-US" sz="2000" dirty="0" smtClean="0"/>
              <a:t>Well… certainly, a relation is a n-</a:t>
            </a:r>
            <a:r>
              <a:rPr lang="en-US" sz="2000" dirty="0" err="1" smtClean="0"/>
              <a:t>tuple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... n-</a:t>
            </a:r>
            <a:r>
              <a:rPr lang="en-US" sz="2000" dirty="0" err="1" smtClean="0"/>
              <a:t>tuple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Like verb structures?</a:t>
            </a:r>
          </a:p>
          <a:p>
            <a:r>
              <a:rPr lang="en-US" sz="2000" dirty="0" err="1" smtClean="0"/>
              <a:t>Uhm</a:t>
            </a:r>
            <a:r>
              <a:rPr lang="en-US" sz="2000" dirty="0" smtClean="0"/>
              <a:t>… this could be interesting…</a:t>
            </a:r>
          </a:p>
          <a:p>
            <a:r>
              <a:rPr lang="en-US" sz="2000" dirty="0" smtClean="0"/>
              <a:t>Just small experiment:</a:t>
            </a:r>
          </a:p>
          <a:p>
            <a:pPr lvl="1"/>
            <a:r>
              <a:rPr lang="en-US" sz="2000" dirty="0" smtClean="0"/>
              <a:t>Take the 30,000 docs. about US football and look for: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6800" y="4724400"/>
            <a:ext cx="2667000" cy="1524000"/>
            <a:chOff x="1066800" y="4724400"/>
            <a:chExt cx="2667000" cy="1524000"/>
          </a:xfrm>
        </p:grpSpPr>
        <p:sp>
          <p:nvSpPr>
            <p:cNvPr id="4" name="Oval 3"/>
            <p:cNvSpPr/>
            <p:nvPr/>
          </p:nvSpPr>
          <p:spPr bwMode="auto">
            <a:xfrm>
              <a:off x="18288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VB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0668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6" name="Straight Arrow Connector 5"/>
            <p:cNvCxnSpPr>
              <a:stCxn id="4" idx="4"/>
              <a:endCxn id="5" idx="0"/>
            </p:cNvCxnSpPr>
            <p:nvPr/>
          </p:nvCxnSpPr>
          <p:spPr bwMode="auto">
            <a:xfrm rot="5400000">
              <a:off x="1790700" y="5105400"/>
              <a:ext cx="457200" cy="762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295400" y="5257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arg0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5146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10" name="Straight Arrow Connector 9"/>
            <p:cNvCxnSpPr>
              <a:stCxn id="4" idx="4"/>
              <a:endCxn id="9" idx="0"/>
            </p:cNvCxnSpPr>
            <p:nvPr/>
          </p:nvCxnSpPr>
          <p:spPr bwMode="auto">
            <a:xfrm rot="16200000" flipH="1">
              <a:off x="2514600" y="5143500"/>
              <a:ext cx="457200" cy="685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819400" y="5257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arg1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8600" y="4724400"/>
            <a:ext cx="4038600" cy="1524000"/>
            <a:chOff x="4038600" y="4724400"/>
            <a:chExt cx="4038600" cy="1524000"/>
          </a:xfrm>
        </p:grpSpPr>
        <p:sp>
          <p:nvSpPr>
            <p:cNvPr id="13" name="Oval 12"/>
            <p:cNvSpPr/>
            <p:nvPr/>
          </p:nvSpPr>
          <p:spPr bwMode="auto">
            <a:xfrm>
              <a:off x="69342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14" name="Straight Arrow Connector 13"/>
            <p:cNvCxnSpPr>
              <a:stCxn id="19" idx="4"/>
              <a:endCxn id="13" idx="0"/>
            </p:cNvCxnSpPr>
            <p:nvPr/>
          </p:nvCxnSpPr>
          <p:spPr bwMode="auto">
            <a:xfrm rot="16200000" flipH="1">
              <a:off x="6553200" y="4762500"/>
              <a:ext cx="457200" cy="1447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934200" y="5181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prep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86400" y="47244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VB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0386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1" name="Straight Arrow Connector 20"/>
            <p:cNvCxnSpPr>
              <a:stCxn id="19" idx="4"/>
              <a:endCxn id="20" idx="0"/>
            </p:cNvCxnSpPr>
            <p:nvPr/>
          </p:nvCxnSpPr>
          <p:spPr bwMode="auto">
            <a:xfrm rot="5400000">
              <a:off x="5105400" y="4762500"/>
              <a:ext cx="457200" cy="1447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648200" y="5181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arg0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486400" y="5715000"/>
              <a:ext cx="11430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NN</a:t>
              </a:r>
            </a:p>
          </p:txBody>
        </p:sp>
        <p:cxnSp>
          <p:nvCxnSpPr>
            <p:cNvPr id="24" name="Straight Arrow Connector 23"/>
            <p:cNvCxnSpPr>
              <a:stCxn id="19" idx="4"/>
              <a:endCxn id="23" idx="0"/>
            </p:cNvCxnSpPr>
            <p:nvPr/>
          </p:nvCxnSpPr>
          <p:spPr bwMode="auto">
            <a:xfrm rot="5400000">
              <a:off x="5829300" y="5486400"/>
              <a:ext cx="4572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019800" y="5334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arg1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572000"/>
          </a:xfrm>
        </p:spPr>
        <p:txBody>
          <a:bodyPr/>
          <a:lstStyle/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do:v</a:t>
            </a:r>
            <a:r>
              <a:rPr lang="en-US" sz="1600" dirty="0" smtClean="0"/>
              <a:t>, </a:t>
            </a:r>
            <a:r>
              <a:rPr lang="en-US" sz="1600" dirty="0" err="1" smtClean="0"/>
              <a:t>thing:n</a:t>
            </a:r>
            <a:r>
              <a:rPr lang="en-US" sz="1600" dirty="0" smtClean="0"/>
              <a:t>]:1530.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do:v</a:t>
            </a:r>
            <a:r>
              <a:rPr lang="en-US" sz="1600" dirty="0" smtClean="0"/>
              <a:t>, </a:t>
            </a:r>
            <a:r>
              <a:rPr lang="en-US" sz="1600" dirty="0" err="1" smtClean="0"/>
              <a:t>thing:n</a:t>
            </a:r>
            <a:r>
              <a:rPr lang="en-US" sz="1600" dirty="0" smtClean="0"/>
              <a:t>]:1264.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win:v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]:960.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tell:v</a:t>
            </a:r>
            <a:r>
              <a:rPr lang="en-US" sz="1600" dirty="0" smtClean="0"/>
              <a:t>, 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]:902.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]:814.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chance:n</a:t>
            </a:r>
            <a:r>
              <a:rPr lang="en-US" sz="1600" dirty="0" smtClean="0"/>
              <a:t>]:656.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miss:v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]:580.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]:567.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lot:n</a:t>
            </a:r>
            <a:r>
              <a:rPr lang="en-US" sz="1600" dirty="0" smtClean="0"/>
              <a:t>]:551.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do:v</a:t>
            </a:r>
            <a:r>
              <a:rPr lang="en-US" sz="1600" dirty="0" smtClean="0"/>
              <a:t>, </a:t>
            </a:r>
            <a:r>
              <a:rPr lang="en-US" sz="1600" dirty="0" err="1" smtClean="0"/>
              <a:t>job:n</a:t>
            </a:r>
            <a:r>
              <a:rPr lang="en-US" sz="1600" dirty="0" smtClean="0"/>
              <a:t>]:490.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lose:v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]:482.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problem:n</a:t>
            </a:r>
            <a:r>
              <a:rPr lang="en-US" sz="1600" dirty="0" smtClean="0"/>
              <a:t>]:479.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tell:v</a:t>
            </a:r>
            <a:r>
              <a:rPr lang="en-US" sz="1600" dirty="0" smtClean="0"/>
              <a:t>, </a:t>
            </a:r>
            <a:r>
              <a:rPr lang="en-US" sz="1600" dirty="0" err="1" smtClean="0"/>
              <a:t>group:n</a:t>
            </a:r>
            <a:r>
              <a:rPr lang="en-US" sz="1600" dirty="0" smtClean="0"/>
              <a:t>]:473.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interception:n</a:t>
            </a:r>
            <a:r>
              <a:rPr lang="en-US" sz="1600" dirty="0" smtClean="0"/>
              <a:t>]:465.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play:v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]:464.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638800" y="2590800"/>
            <a:ext cx="2362200" cy="457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Considering pronouns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343400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win:v</a:t>
            </a:r>
            <a:r>
              <a:rPr lang="en-US" sz="1800" dirty="0" smtClean="0"/>
              <a:t>, </a:t>
            </a:r>
            <a:r>
              <a:rPr lang="en-US" sz="1800" dirty="0" err="1" smtClean="0"/>
              <a:t>game:n</a:t>
            </a:r>
            <a:r>
              <a:rPr lang="en-US" sz="1800" dirty="0" smtClean="0"/>
              <a:t>]:297.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have:v</a:t>
            </a:r>
            <a:r>
              <a:rPr lang="en-US" sz="1800" dirty="0" smtClean="0"/>
              <a:t>, </a:t>
            </a:r>
            <a:r>
              <a:rPr lang="en-US" sz="1800" dirty="0" err="1" smtClean="0"/>
              <a:t>record:n</a:t>
            </a:r>
            <a:r>
              <a:rPr lang="en-US" sz="1800" dirty="0" smtClean="0"/>
              <a:t>]:212.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lose:v</a:t>
            </a:r>
            <a:r>
              <a:rPr lang="en-US" sz="1800" dirty="0" smtClean="0"/>
              <a:t>, </a:t>
            </a:r>
            <a:r>
              <a:rPr lang="en-US" sz="1800" dirty="0" err="1" smtClean="0"/>
              <a:t>game:n</a:t>
            </a:r>
            <a:r>
              <a:rPr lang="en-US" sz="1800" dirty="0" smtClean="0"/>
              <a:t>]:166.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touchdown:n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</a:t>
            </a:r>
            <a:r>
              <a:rPr lang="en-US" sz="1800" dirty="0" err="1" smtClean="0"/>
              <a:t>lead:n</a:t>
            </a:r>
            <a:r>
              <a:rPr lang="en-US" sz="1800" dirty="0" smtClean="0"/>
              <a:t>]:160.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play:v</a:t>
            </a:r>
            <a:r>
              <a:rPr lang="en-US" sz="1800" dirty="0" smtClean="0"/>
              <a:t>, </a:t>
            </a:r>
            <a:r>
              <a:rPr lang="en-US" sz="1800" dirty="0" err="1" smtClean="0"/>
              <a:t>game:n</a:t>
            </a:r>
            <a:r>
              <a:rPr lang="en-US" sz="1800" dirty="0" smtClean="0"/>
              <a:t>]:154.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goal:n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</a:t>
            </a:r>
            <a:r>
              <a:rPr lang="en-US" sz="1800" dirty="0" err="1" smtClean="0"/>
              <a:t>lead:n</a:t>
            </a:r>
            <a:r>
              <a:rPr lang="en-US" sz="1800" dirty="0" smtClean="0"/>
              <a:t>]:154.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 (</a:t>
            </a:r>
            <a:r>
              <a:rPr lang="en-US" sz="1800" dirty="0" err="1" smtClean="0"/>
              <a:t>field:goal</a:t>
            </a:r>
            <a:r>
              <a:rPr lang="en-US" sz="1800" dirty="0" smtClean="0"/>
              <a:t>):n,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</a:t>
            </a:r>
            <a:r>
              <a:rPr lang="en-US" sz="1800" dirty="0" err="1" smtClean="0"/>
              <a:t>lead:n</a:t>
            </a:r>
            <a:r>
              <a:rPr lang="en-US" sz="1800" dirty="0" smtClean="0"/>
              <a:t>]:150.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make:v</a:t>
            </a:r>
            <a:r>
              <a:rPr lang="en-US" sz="1800" dirty="0" smtClean="0"/>
              <a:t>, </a:t>
            </a:r>
            <a:r>
              <a:rPr lang="en-US" sz="1800" dirty="0" err="1" smtClean="0"/>
              <a:t>playoff:n</a:t>
            </a:r>
            <a:r>
              <a:rPr lang="en-US" sz="1800" dirty="0" smtClean="0"/>
              <a:t>]:146.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team:n</a:t>
            </a:r>
            <a:r>
              <a:rPr lang="en-US" sz="1800" dirty="0" smtClean="0"/>
              <a:t>, </a:t>
            </a:r>
            <a:r>
              <a:rPr lang="en-US" sz="1800" dirty="0" err="1" smtClean="0"/>
              <a:t>win:v</a:t>
            </a:r>
            <a:r>
              <a:rPr lang="en-US" sz="1800" dirty="0" smtClean="0"/>
              <a:t>, </a:t>
            </a:r>
            <a:r>
              <a:rPr lang="en-US" sz="1800" dirty="0" err="1" smtClean="0"/>
              <a:t>championship:n</a:t>
            </a:r>
            <a:r>
              <a:rPr lang="en-US" sz="1800" dirty="0" smtClean="0"/>
              <a:t>]:136.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touchdown:n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((0: - : 0):lead):n]:135.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goal:n</a:t>
            </a:r>
            <a:r>
              <a:rPr lang="en-US" sz="1800" dirty="0" smtClean="0"/>
              <a:t>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((0: - : 0):lead):n]:124.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 (</a:t>
            </a:r>
            <a:r>
              <a:rPr lang="en-US" sz="1800" dirty="0" err="1" smtClean="0"/>
              <a:t>field:goal</a:t>
            </a:r>
            <a:r>
              <a:rPr lang="en-US" sz="1800" dirty="0" smtClean="0"/>
              <a:t>):n, </a:t>
            </a:r>
            <a:r>
              <a:rPr lang="en-US" sz="1800" dirty="0" err="1" smtClean="0"/>
              <a:t>give:v</a:t>
            </a:r>
            <a:r>
              <a:rPr lang="en-US" sz="1800" dirty="0" smtClean="0"/>
              <a:t>, ((0: - : 0):lead):n]:123.</a:t>
            </a:r>
          </a:p>
          <a:p>
            <a:pPr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:[</a:t>
            </a:r>
            <a:r>
              <a:rPr lang="en-US" sz="1800" dirty="0" err="1" smtClean="0"/>
              <a:t>offense:n</a:t>
            </a:r>
            <a:r>
              <a:rPr lang="en-US" sz="1800" dirty="0" smtClean="0"/>
              <a:t>, </a:t>
            </a:r>
            <a:r>
              <a:rPr lang="en-US" sz="1800" dirty="0" err="1" smtClean="0"/>
              <a:t>score:v</a:t>
            </a:r>
            <a:r>
              <a:rPr lang="en-US" sz="1800" dirty="0" smtClean="0"/>
              <a:t>, </a:t>
            </a:r>
            <a:r>
              <a:rPr lang="en-US" sz="1800" dirty="0" err="1" smtClean="0"/>
              <a:t>touchdown:n</a:t>
            </a:r>
            <a:r>
              <a:rPr lang="en-US" sz="1800" dirty="0" smtClean="0"/>
              <a:t>]:118.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638800" y="2590800"/>
            <a:ext cx="2057400" cy="457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Ignoring pronouns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“relations”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781800" cy="41148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relation</a:t>
            </a:r>
            <a:r>
              <a:rPr lang="en-US" sz="2400" dirty="0" smtClean="0"/>
              <a:t> is a n-</a:t>
            </a:r>
            <a:r>
              <a:rPr lang="en-US" sz="2400" dirty="0" err="1" smtClean="0"/>
              <a:t>tuple</a:t>
            </a:r>
            <a:r>
              <a:rPr lang="en-US" sz="2400" dirty="0" smtClean="0"/>
              <a:t> between instances of certain type</a:t>
            </a:r>
          </a:p>
          <a:p>
            <a:pPr lvl="1"/>
            <a:r>
              <a:rPr lang="en-US" sz="2200" dirty="0" smtClean="0"/>
              <a:t>I was playing with NNPs as instances…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Let’s generalize:</a:t>
            </a:r>
          </a:p>
          <a:p>
            <a:pPr lvl="1"/>
            <a:r>
              <a:rPr lang="en-US" sz="2200" dirty="0" smtClean="0"/>
              <a:t>Marino -&gt; NAME</a:t>
            </a:r>
          </a:p>
          <a:p>
            <a:pPr lvl="1"/>
            <a:r>
              <a:rPr lang="en-US" sz="2200" dirty="0" err="1" smtClean="0"/>
              <a:t>Bulger</a:t>
            </a:r>
            <a:r>
              <a:rPr lang="en-US" sz="2200" dirty="0" smtClean="0"/>
              <a:t> -&gt; NAME</a:t>
            </a:r>
          </a:p>
          <a:p>
            <a:pPr lvl="1"/>
            <a:r>
              <a:rPr lang="en-US" sz="2200" dirty="0" smtClean="0"/>
              <a:t>Jones -&gt; NAME</a:t>
            </a:r>
          </a:p>
          <a:p>
            <a:pPr lvl="1"/>
            <a:r>
              <a:rPr lang="en-US" sz="2200" dirty="0" smtClean="0"/>
              <a:t>…</a:t>
            </a:r>
          </a:p>
          <a:p>
            <a:r>
              <a:rPr lang="en-US" sz="2400" dirty="0" smtClean="0"/>
              <a:t>Let’s aggregate…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“relations”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beat:v</a:t>
            </a:r>
            <a:r>
              <a:rPr lang="en-US" sz="1600" dirty="0" smtClean="0"/>
              <a:t>, 'NAME']:3884.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]:2567.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play:v</a:t>
            </a:r>
            <a:r>
              <a:rPr lang="en-US" sz="1600" dirty="0" smtClean="0"/>
              <a:t>, 'NAME']:2382.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lead:v</a:t>
            </a:r>
            <a:r>
              <a:rPr lang="en-US" sz="1600" dirty="0" smtClean="0"/>
              <a:t>, 'NAME']:2285.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score:v</a:t>
            </a:r>
            <a:r>
              <a:rPr lang="en-US" sz="1600" dirty="0" smtClean="0"/>
              <a:t>, </a:t>
            </a:r>
            <a:r>
              <a:rPr lang="en-US" sz="1600" dirty="0" err="1" smtClean="0"/>
              <a:t>touchdown:n</a:t>
            </a:r>
            <a:r>
              <a:rPr lang="en-US" sz="1600" dirty="0" smtClean="0"/>
              <a:t>]:2261.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]:2107.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win:v</a:t>
            </a:r>
            <a:r>
              <a:rPr lang="en-US" sz="1600" dirty="0" smtClean="0"/>
              <a:t>, </a:t>
            </a:r>
            <a:r>
              <a:rPr lang="en-US" sz="1600" dirty="0" err="1" smtClean="0"/>
              <a:t>game:n</a:t>
            </a:r>
            <a:r>
              <a:rPr lang="en-US" sz="1600" dirty="0" smtClean="0"/>
              <a:t>]:2010.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replace:v</a:t>
            </a:r>
            <a:r>
              <a:rPr lang="en-US" sz="1600" dirty="0" smtClean="0"/>
              <a:t>, 'NAME']:1971.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say:v</a:t>
            </a:r>
            <a:r>
              <a:rPr lang="en-US" sz="1600" dirty="0" smtClean="0"/>
              <a:t>, 'NAME']:1945.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'NAME']:1866.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win:v</a:t>
            </a:r>
            <a:r>
              <a:rPr lang="en-US" sz="1600" dirty="0" smtClean="0"/>
              <a:t>, 'NAME']:1747.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sign:v</a:t>
            </a:r>
            <a:r>
              <a:rPr lang="en-US" sz="1600" dirty="0" smtClean="0"/>
              <a:t>, 'NAME']:1740.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defeat:v</a:t>
            </a:r>
            <a:r>
              <a:rPr lang="en-US" sz="1600" dirty="0" smtClean="0"/>
              <a:t>, 'NAME']:1663.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hit:v</a:t>
            </a:r>
            <a:r>
              <a:rPr lang="en-US" sz="1600" dirty="0" smtClean="0"/>
              <a:t>, 'NAME']:1446.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kick:v</a:t>
            </a:r>
            <a:r>
              <a:rPr lang="en-US" sz="1600" dirty="0" smtClean="0"/>
              <a:t>, </a:t>
            </a:r>
            <a:r>
              <a:rPr lang="en-US" sz="1600" dirty="0" err="1" smtClean="0"/>
              <a:t>goal:n</a:t>
            </a:r>
            <a:r>
              <a:rPr lang="en-US" sz="1600" dirty="0" smtClean="0"/>
              <a:t>]:1433.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3581400"/>
            <a:ext cx="3810000" cy="2819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Now</a:t>
            </a:r>
          </a:p>
          <a:p>
            <a:r>
              <a:rPr lang="en-US" sz="2400" dirty="0" smtClean="0"/>
              <a:t>I know instance classes</a:t>
            </a:r>
          </a:p>
          <a:p>
            <a:r>
              <a:rPr lang="en-US" sz="2400" dirty="0" smtClean="0"/>
              <a:t>I know propositions between instances</a:t>
            </a:r>
          </a:p>
          <a:p>
            <a:r>
              <a:rPr lang="en-US" sz="2400" dirty="0" smtClean="0"/>
              <a:t>Let’s find the probability of the classes given a proposition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probable typed relations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905000"/>
            <a:ext cx="7467600" cy="4419600"/>
          </a:xfrm>
        </p:spPr>
        <p:txBody>
          <a:bodyPr/>
          <a:lstStyle/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]:[quarterback]:0.00116408907425231.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]:[receiver]:0.000947483419496505.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(</a:t>
            </a:r>
            <a:r>
              <a:rPr lang="en-US" sz="1600" dirty="0" err="1" smtClean="0"/>
              <a:t>touchdown:pass</a:t>
            </a:r>
            <a:r>
              <a:rPr lang="en-US" sz="1600" dirty="0" smtClean="0"/>
              <a:t>):n]:[quarterback]:0.000767205964030132.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</a:t>
            </a:r>
            <a:r>
              <a:rPr lang="en-US" sz="1600" dirty="0" err="1" smtClean="0"/>
              <a:t>interception:n</a:t>
            </a:r>
            <a:r>
              <a:rPr lang="en-US" sz="1600" dirty="0" smtClean="0"/>
              <a:t>]:[quarterback]:0.000415367155661766.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]:[(</a:t>
            </a:r>
            <a:r>
              <a:rPr lang="en-US" sz="1600" dirty="0" err="1" smtClean="0"/>
              <a:t>wide:receiver</a:t>
            </a:r>
            <a:r>
              <a:rPr lang="en-US" sz="1600" dirty="0" smtClean="0"/>
              <a:t>)]:0.000406047565796885.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say:v</a:t>
            </a:r>
            <a:r>
              <a:rPr lang="en-US" sz="1600" dirty="0" smtClean="0"/>
              <a:t>, </a:t>
            </a:r>
            <a:r>
              <a:rPr lang="en-US" sz="1600" dirty="0" err="1" smtClean="0"/>
              <a:t>linebacker:n</a:t>
            </a:r>
            <a:r>
              <a:rPr lang="en-US" sz="1600" dirty="0" smtClean="0"/>
              <a:t>]:[linebacker]:0.000395901727835594.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rank:v</a:t>
            </a:r>
            <a:r>
              <a:rPr lang="en-US" sz="1600" dirty="0" smtClean="0"/>
              <a:t>, (no:'.'):n]:[(no:'.')]:0.000392502869262291.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rank:v</a:t>
            </a:r>
            <a:r>
              <a:rPr lang="en-US" sz="1600" dirty="0" smtClean="0"/>
              <a:t>, (0:no:'.'):n]:[(no:'.')]:0.000392502869262291.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complete:v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]:[quarterback]:0.000390269288924688.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(0:pass):n]:[receiver]:0.000346249735543358.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catch:v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]:[end]:0.00033397730214679.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throw:v</a:t>
            </a:r>
            <a:r>
              <a:rPr lang="en-US" sz="1600" dirty="0" smtClean="0"/>
              <a:t>, ((0: - : yard):pass):n]:[quarterback]:0.000304392988179183.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have:v</a:t>
            </a:r>
            <a:r>
              <a:rPr lang="en-US" sz="1600" dirty="0" smtClean="0"/>
              <a:t>, </a:t>
            </a:r>
            <a:r>
              <a:rPr lang="en-US" sz="1600" dirty="0" err="1" smtClean="0"/>
              <a:t>sack:n</a:t>
            </a:r>
            <a:r>
              <a:rPr lang="en-US" sz="1600" dirty="0" smtClean="0"/>
              <a:t>]:[end]:0.000297055408474171.</a:t>
            </a:r>
          </a:p>
          <a:p>
            <a:pPr>
              <a:buNone/>
            </a:pPr>
            <a:r>
              <a:rPr lang="en-US" sz="1600" dirty="0" err="1" smtClean="0"/>
              <a:t>nvn</a:t>
            </a:r>
            <a:r>
              <a:rPr lang="en-US" sz="1600" dirty="0" smtClean="0"/>
              <a:t>:['NAME', </a:t>
            </a:r>
            <a:r>
              <a:rPr lang="en-US" sz="1600" dirty="0" err="1" smtClean="0"/>
              <a:t>intercept:v</a:t>
            </a:r>
            <a:r>
              <a:rPr lang="en-US" sz="1600" dirty="0" smtClean="0"/>
              <a:t>, </a:t>
            </a:r>
            <a:r>
              <a:rPr lang="en-US" sz="1600" dirty="0" err="1" smtClean="0"/>
              <a:t>pass:n</a:t>
            </a:r>
            <a:r>
              <a:rPr lang="en-US" sz="1600" dirty="0" smtClean="0"/>
              <a:t>]:[safety]:0.000292011905223431.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Relations between classes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3058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Now I can ask about the relations between classes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Quarterback &amp; receiver</a:t>
            </a:r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hit</a:t>
            </a:r>
            <a:r>
              <a:rPr lang="en-US" sz="1400" dirty="0" err="1" smtClean="0"/>
              <a:t>:v</a:t>
            </a:r>
            <a:r>
              <a:rPr lang="en-US" sz="1400" dirty="0" smtClean="0"/>
              <a:t>, 'NAME']:[quarterback, receiver]:3.67432997918756e-06.</a:t>
            </a:r>
          </a:p>
          <a:p>
            <a:pPr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find</a:t>
            </a:r>
            <a:r>
              <a:rPr lang="en-US" sz="1400" dirty="0" err="1" smtClean="0"/>
              <a:t>:v</a:t>
            </a:r>
            <a:r>
              <a:rPr lang="en-US" sz="1400" dirty="0" smtClean="0"/>
              <a:t>, 'NAME']:[quarterback, receiver]:1.8192935712796e-06.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complete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pass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'NAME']:[quarterback, receiver]:1.4512783860507e-06.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throw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pass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'NAME']:[quarterback, receiver]:1.37642726590848e-06.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catch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pass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from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</a:t>
            </a:r>
            <a:r>
              <a:rPr lang="en-US" sz="1400" b="1" dirty="0" smtClean="0"/>
              <a:t>receiver, quarterback</a:t>
            </a:r>
            <a:r>
              <a:rPr lang="en-US" sz="1400" dirty="0" smtClean="0"/>
              <a:t>]:1.16492444555009e-06.</a:t>
            </a:r>
          </a:p>
          <a:p>
            <a:pPr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throw</a:t>
            </a:r>
            <a:r>
              <a:rPr lang="en-US" sz="1400" dirty="0" err="1" smtClean="0"/>
              <a:t>:v</a:t>
            </a:r>
            <a:r>
              <a:rPr lang="en-US" sz="1400" dirty="0" smtClean="0"/>
              <a:t>, (</a:t>
            </a:r>
            <a:r>
              <a:rPr lang="en-US" sz="1400" b="1" dirty="0" err="1" smtClean="0"/>
              <a:t>touchdown:pass</a:t>
            </a:r>
            <a:r>
              <a:rPr lang="en-US" sz="1400" dirty="0" smtClean="0"/>
              <a:t>):n,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'NAME']:[quarterback, receiver]:1.0606850217847e-06.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400" dirty="0" smtClean="0"/>
              <a:t>If there is only one relevant relation between them, they are paraphrases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Relations between classes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91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smtClean="0"/>
              <a:t>But you can have many relevant relations between same classes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Team and game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win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]:[team]:9.69097313067351e-05.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lose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]:[team]:5.96928038789563e-05.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play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]:[team]:2.7232092783388e-05.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have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]:[team]:2.5404025345459e-05.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enter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]:[team]:1.32010748425686e-05.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(</a:t>
            </a:r>
            <a:r>
              <a:rPr lang="en-US" sz="1400" b="1" dirty="0" err="1" smtClean="0"/>
              <a:t>not:win</a:t>
            </a:r>
            <a:r>
              <a:rPr lang="en-US" sz="1400" dirty="0" smtClean="0"/>
              <a:t>):v,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]:[team]:5.77931930517973e-06.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forfeit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]:[team]:5.30734251201793e-06.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tie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]:[team]:3.95409472849798e-06.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reach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]:[team]:3.66152627590672e-06.</a:t>
            </a:r>
          </a:p>
          <a:p>
            <a:pPr lvl="1">
              <a:buNone/>
            </a:pPr>
            <a:r>
              <a:rPr lang="en-US" sz="1400" dirty="0" err="1" smtClean="0"/>
              <a:t>nvn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average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]:[team]:3.45676070239657e-06.</a:t>
            </a:r>
          </a:p>
          <a:p>
            <a:pPr lvl="1">
              <a:buNone/>
            </a:pPr>
            <a:r>
              <a:rPr lang="en-US" sz="1400" dirty="0" err="1" smtClean="0"/>
              <a:t>nvnpn</a:t>
            </a:r>
            <a:r>
              <a:rPr lang="en-US" sz="1400" dirty="0" smtClean="0"/>
              <a:t>:['NAME', </a:t>
            </a:r>
            <a:r>
              <a:rPr lang="en-US" sz="1400" b="1" dirty="0" err="1" smtClean="0"/>
              <a:t>extend</a:t>
            </a:r>
            <a:r>
              <a:rPr lang="en-US" sz="1400" dirty="0" err="1" smtClean="0"/>
              <a:t>:v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streak</a:t>
            </a:r>
            <a:r>
              <a:rPr lang="en-US" sz="1400" dirty="0" err="1" smtClean="0"/>
              <a:t>:n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to</a:t>
            </a:r>
            <a:r>
              <a:rPr lang="en-US" sz="1400" dirty="0" err="1" smtClean="0"/>
              <a:t>:in</a:t>
            </a:r>
            <a:r>
              <a:rPr lang="en-US" sz="1400" dirty="0" smtClean="0"/>
              <a:t>, </a:t>
            </a:r>
            <a:r>
              <a:rPr lang="en-US" sz="1400" dirty="0" err="1" smtClean="0"/>
              <a:t>game:n</a:t>
            </a:r>
            <a:r>
              <a:rPr lang="en-US" sz="1400" dirty="0" smtClean="0"/>
              <a:t>]:[team]:3.29470336174047e-06.</a:t>
            </a:r>
          </a:p>
          <a:p>
            <a:pPr>
              <a:buNone/>
            </a:pPr>
            <a:r>
              <a:rPr lang="en-US" sz="2000" dirty="0" smtClean="0"/>
              <a:t>How to cluster different realizations of the same relation?</a:t>
            </a:r>
          </a:p>
          <a:p>
            <a:pPr algn="r">
              <a:buNone/>
            </a:pPr>
            <a:r>
              <a:rPr lang="en-US" sz="2000" dirty="0" smtClean="0"/>
              <a:t>[Research question #3]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entity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114800"/>
          </a:xfrm>
        </p:spPr>
        <p:txBody>
          <a:bodyPr/>
          <a:lstStyle/>
          <a:p>
            <a:r>
              <a:rPr lang="en-US" sz="2000" dirty="0" smtClean="0">
                <a:latin typeface="Candara" pitchFamily="34" charset="0"/>
              </a:rPr>
              <a:t>Now, when I see something (named) doing things, I can guess its class</a:t>
            </a:r>
          </a:p>
          <a:p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Culpepper directed a 15-play drive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]:[quarterback]:3.37813951038364e-05.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]:[backup]:2.98954603541518e-06.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]:[man]:1.56144396948542e-06.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]:[freshman]:1.48171220798502e-06.</a:t>
            </a:r>
          </a:p>
          <a:p>
            <a:pPr lvl="1"/>
            <a:r>
              <a:rPr lang="en-US" sz="1800" dirty="0" err="1" smtClean="0">
                <a:latin typeface="Candara" pitchFamily="34" charset="0"/>
              </a:rPr>
              <a:t>nvn</a:t>
            </a:r>
            <a:r>
              <a:rPr lang="en-US" sz="1800" dirty="0" smtClean="0">
                <a:latin typeface="Candara" pitchFamily="34" charset="0"/>
              </a:rPr>
              <a:t>:['NAME', </a:t>
            </a:r>
            <a:r>
              <a:rPr lang="en-US" sz="1800" dirty="0" err="1" smtClean="0">
                <a:latin typeface="Candara" pitchFamily="34" charset="0"/>
              </a:rPr>
              <a:t>direct:v</a:t>
            </a:r>
            <a:r>
              <a:rPr lang="en-US" sz="1800" dirty="0" smtClean="0">
                <a:latin typeface="Candara" pitchFamily="34" charset="0"/>
              </a:rPr>
              <a:t>, </a:t>
            </a:r>
            <a:r>
              <a:rPr lang="en-US" sz="1800" dirty="0" err="1" smtClean="0">
                <a:latin typeface="Candara" pitchFamily="34" charset="0"/>
              </a:rPr>
              <a:t>drive:n</a:t>
            </a:r>
            <a:r>
              <a:rPr lang="en-US" sz="1800" dirty="0" smtClean="0">
                <a:latin typeface="Candara" pitchFamily="34" charset="0"/>
              </a:rPr>
              <a:t>]:[passer]:1.3913157132247e-06.</a:t>
            </a:r>
          </a:p>
          <a:p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And when I see it doing many things in a document, I can aggregate the evidence on its class. How?</a:t>
            </a:r>
          </a:p>
          <a:p>
            <a:pPr algn="r">
              <a:buNone/>
            </a:pPr>
            <a:r>
              <a:rPr lang="en-US" sz="2000" dirty="0" smtClean="0"/>
              <a:t>[Research question #4]</a:t>
            </a:r>
            <a:endParaRPr lang="en-US" sz="2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Reading Program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5562600" y="2743200"/>
            <a:ext cx="3581400" cy="2743200"/>
          </a:xfrm>
        </p:spPr>
        <p:txBody>
          <a:bodyPr/>
          <a:lstStyle/>
          <a:p>
            <a:r>
              <a:rPr lang="en-US" sz="2000" dirty="0" smtClean="0"/>
              <a:t>Questions and Answers are expressed according to a Target Ontology</a:t>
            </a:r>
          </a:p>
          <a:p>
            <a:r>
              <a:rPr lang="en-US" sz="2000" dirty="0" smtClean="0"/>
              <a:t>The Target Ontology changes with the domain</a:t>
            </a:r>
          </a:p>
          <a:p>
            <a:r>
              <a:rPr lang="en-US" sz="2000" dirty="0" smtClean="0"/>
              <a:t>Ideally, is an input to the system</a:t>
            </a:r>
          </a:p>
          <a:p>
            <a:endParaRPr lang="en-US" sz="2000" dirty="0"/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2743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2819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914400" y="2895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0" name="Folded Corner 9"/>
          <p:cNvSpPr/>
          <p:nvPr/>
        </p:nvSpPr>
        <p:spPr bwMode="auto">
          <a:xfrm>
            <a:off x="990600" y="2971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514600"/>
            <a:ext cx="1295400" cy="2209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828800" y="4419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191000" y="4419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7526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Query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Answers</a:t>
            </a:r>
            <a:endParaRPr lang="en-US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600200" y="3429000"/>
            <a:ext cx="1295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600200" y="2819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2362200" y="4724400"/>
            <a:ext cx="2286000" cy="1295400"/>
          </a:xfrm>
          <a:prstGeom prst="triangle">
            <a:avLst>
              <a:gd name="adj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800" y="1828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Task</a:t>
            </a:r>
            <a:endParaRPr lang="en-US" sz="4000" dirty="0">
              <a:latin typeface="+mn-lt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419600" y="1828800"/>
            <a:ext cx="2438400" cy="838200"/>
          </a:xfrm>
          <a:prstGeom prst="wedgeRoundRectCallout">
            <a:avLst>
              <a:gd name="adj1" fmla="val -58741"/>
              <a:gd name="adj2" fmla="val 94515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ndara" pitchFamily="34" charset="0"/>
              </a:rPr>
              <a:t>Oh!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ndara" pitchFamily="34" charset="0"/>
              </a:rPr>
              <a:t> Now I understand: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ndara" pitchFamily="34" charset="0"/>
              </a:rPr>
              <a:t>It is a QA syste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 into 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“Can we </a:t>
            </a:r>
            <a:r>
              <a:rPr lang="en-US" sz="2400" dirty="0" err="1" smtClean="0"/>
              <a:t>axiomatize</a:t>
            </a:r>
            <a:r>
              <a:rPr lang="en-US" sz="2400" dirty="0" smtClean="0"/>
              <a:t> this?”, asked Jerry</a:t>
            </a:r>
          </a:p>
          <a:p>
            <a:endParaRPr lang="en-US" sz="2400" dirty="0" smtClean="0"/>
          </a:p>
          <a:p>
            <a:r>
              <a:rPr lang="en-US" sz="2400" dirty="0" smtClean="0"/>
              <a:t>Why not?</a:t>
            </a:r>
          </a:p>
          <a:p>
            <a:endParaRPr lang="en-US" sz="2400" dirty="0" smtClean="0"/>
          </a:p>
          <a:p>
            <a:r>
              <a:rPr lang="en-US" sz="2400" dirty="0" smtClean="0"/>
              <a:t>P(quarterback, throw, pass)=0.0011</a:t>
            </a:r>
          </a:p>
          <a:p>
            <a:pPr lvl="1"/>
            <a:r>
              <a:rPr lang="en-US" sz="2400" dirty="0" smtClean="0"/>
              <a:t>P(quarterback | throw, pass) = p</a:t>
            </a:r>
          </a:p>
          <a:p>
            <a:pPr lvl="1"/>
            <a:r>
              <a:rPr lang="en-US" sz="2400" dirty="0" smtClean="0"/>
              <a:t>throw(</a:t>
            </a:r>
            <a:r>
              <a:rPr lang="en-US" sz="2400" dirty="0" err="1" smtClean="0"/>
              <a:t>x,y</a:t>
            </a:r>
            <a:r>
              <a:rPr lang="en-US" sz="2400" dirty="0" smtClean="0"/>
              <a:t>), pass(y) -&gt; quarterback(x) | p</a:t>
            </a:r>
          </a:p>
          <a:p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between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“Can you find the ways to express causality?”, asked </a:t>
            </a:r>
            <a:r>
              <a:rPr lang="en-US" sz="2400" dirty="0" err="1" smtClean="0"/>
              <a:t>Rutu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Why not? Give me a seed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Touchdown &amp; victory</a:t>
            </a:r>
          </a:p>
          <a:p>
            <a:pPr lvl="1">
              <a:buNone/>
            </a:pPr>
            <a:r>
              <a:rPr lang="en-US" sz="2200" dirty="0" smtClean="0"/>
              <a:t>NVN 14 '</a:t>
            </a:r>
            <a:r>
              <a:rPr lang="en-US" sz="2200" dirty="0" err="1" smtClean="0"/>
              <a:t>touchdown':'give':'victory</a:t>
            </a:r>
            <a:r>
              <a:rPr lang="en-US" sz="2200" dirty="0" smtClean="0"/>
              <a:t>'</a:t>
            </a:r>
          </a:p>
          <a:p>
            <a:pPr lvl="1">
              <a:buNone/>
            </a:pPr>
            <a:r>
              <a:rPr lang="en-US" sz="2200" dirty="0" smtClean="0"/>
              <a:t>NVN 11 '</a:t>
            </a:r>
            <a:r>
              <a:rPr lang="en-US" sz="2200" dirty="0" err="1" smtClean="0"/>
              <a:t>touchdown':'seal':'victory</a:t>
            </a:r>
            <a:r>
              <a:rPr lang="en-US" sz="2200" dirty="0" smtClean="0"/>
              <a:t>'</a:t>
            </a:r>
          </a:p>
          <a:p>
            <a:pPr lvl="1">
              <a:buNone/>
            </a:pPr>
            <a:r>
              <a:rPr lang="en-US" sz="2200" dirty="0" smtClean="0"/>
              <a:t>NVN 4 '</a:t>
            </a:r>
            <a:r>
              <a:rPr lang="en-US" sz="2200" dirty="0" err="1" smtClean="0"/>
              <a:t>touchdown':'secure':'victory</a:t>
            </a:r>
            <a:r>
              <a:rPr lang="en-US" sz="2200" dirty="0" smtClean="0"/>
              <a:t>‘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Relations between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7244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Give</a:t>
            </a:r>
          </a:p>
          <a:p>
            <a:pPr lvl="1">
              <a:buNone/>
            </a:pPr>
            <a:r>
              <a:rPr lang="en-US" sz="1800" dirty="0" smtClean="0"/>
              <a:t>NVN 136 '</a:t>
            </a:r>
            <a:r>
              <a:rPr lang="en-US" sz="1800" dirty="0" err="1" smtClean="0"/>
              <a:t>touchdown':'give':'lead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130 '</a:t>
            </a:r>
            <a:r>
              <a:rPr lang="en-US" sz="1800" dirty="0" err="1" smtClean="0"/>
              <a:t>goal':'give':'lead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85 '</a:t>
            </a:r>
            <a:r>
              <a:rPr lang="en-US" sz="1800" dirty="0" err="1" smtClean="0"/>
              <a:t>pass':'give':'lead</a:t>
            </a:r>
            <a:r>
              <a:rPr lang="en-US" sz="1800" dirty="0" smtClean="0"/>
              <a:t>'</a:t>
            </a:r>
          </a:p>
          <a:p>
            <a:pPr>
              <a:buNone/>
            </a:pPr>
            <a:r>
              <a:rPr lang="en-US" sz="2000" dirty="0" smtClean="0"/>
              <a:t>Seal</a:t>
            </a:r>
          </a:p>
          <a:p>
            <a:pPr lvl="1">
              <a:buNone/>
            </a:pPr>
            <a:r>
              <a:rPr lang="en-US" sz="1800" dirty="0" smtClean="0"/>
              <a:t>NVN 12 '</a:t>
            </a:r>
            <a:r>
              <a:rPr lang="en-US" sz="1800" dirty="0" err="1" smtClean="0"/>
              <a:t>interception':'seal':'victory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11 '</a:t>
            </a:r>
            <a:r>
              <a:rPr lang="en-US" sz="1800" dirty="0" err="1" smtClean="0"/>
              <a:t>touchdown':'seal':'victory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6 '</a:t>
            </a:r>
            <a:r>
              <a:rPr lang="en-US" sz="1800" dirty="0" err="1" smtClean="0"/>
              <a:t>pass':'seal':'victory</a:t>
            </a:r>
            <a:r>
              <a:rPr lang="en-US" sz="1800" dirty="0" smtClean="0"/>
              <a:t>‘</a:t>
            </a:r>
          </a:p>
          <a:p>
            <a:pPr>
              <a:buNone/>
            </a:pPr>
            <a:r>
              <a:rPr lang="en-US" sz="2000" dirty="0" smtClean="0"/>
              <a:t>Secure</a:t>
            </a:r>
          </a:p>
          <a:p>
            <a:pPr lvl="1">
              <a:buNone/>
            </a:pPr>
            <a:r>
              <a:rPr lang="en-US" sz="1800" dirty="0" smtClean="0"/>
              <a:t>NVN 5 '</a:t>
            </a:r>
            <a:r>
              <a:rPr lang="en-US" sz="1800" dirty="0" err="1" smtClean="0"/>
              <a:t>victory':'secure':'title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4 '</a:t>
            </a:r>
            <a:r>
              <a:rPr lang="en-US" sz="1800" dirty="0" err="1" smtClean="0"/>
              <a:t>group':'secure':'title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4 '</a:t>
            </a:r>
            <a:r>
              <a:rPr lang="en-US" sz="1800" dirty="0" err="1" smtClean="0"/>
              <a:t>victory':'secure':'championship</a:t>
            </a:r>
            <a:r>
              <a:rPr lang="en-US" sz="1800" dirty="0" smtClean="0"/>
              <a:t>'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Relations between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err="1" smtClean="0"/>
              <a:t>Set_up</a:t>
            </a:r>
            <a:endParaRPr lang="en-US" sz="2000" dirty="0" smtClean="0"/>
          </a:p>
          <a:p>
            <a:pPr lvl="1">
              <a:buNone/>
            </a:pPr>
            <a:r>
              <a:rPr lang="en-US" sz="1800" dirty="0" smtClean="0"/>
              <a:t>NVN 25 '</a:t>
            </a:r>
            <a:r>
              <a:rPr lang="en-US" sz="1800" dirty="0" err="1" smtClean="0"/>
              <a:t>interception':'set_up':'touchdown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20 '</a:t>
            </a:r>
            <a:r>
              <a:rPr lang="en-US" sz="1800" dirty="0" err="1" smtClean="0"/>
              <a:t>pass':'set_up':'touchdown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19 '</a:t>
            </a:r>
            <a:r>
              <a:rPr lang="en-US" sz="1800" dirty="0" err="1" smtClean="0"/>
              <a:t>interception':'set_up':'goal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14 '</a:t>
            </a:r>
            <a:r>
              <a:rPr lang="en-US" sz="1800" dirty="0" err="1" smtClean="0"/>
              <a:t>pass':'set_up':'goal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14 '</a:t>
            </a:r>
            <a:r>
              <a:rPr lang="en-US" sz="1800" dirty="0" err="1" smtClean="0"/>
              <a:t>return':'set_up':'touchdown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12 '</a:t>
            </a:r>
            <a:r>
              <a:rPr lang="en-US" sz="1800" dirty="0" err="1" smtClean="0"/>
              <a:t>interception':'set_up':'score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11 '</a:t>
            </a:r>
            <a:r>
              <a:rPr lang="en-US" sz="1800" dirty="0" err="1" smtClean="0"/>
              <a:t>fumble':'set_up':'touchdown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11 '</a:t>
            </a:r>
            <a:r>
              <a:rPr lang="en-US" sz="1800" dirty="0" err="1" smtClean="0"/>
              <a:t>run':'set_up':'touchdown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10 '</a:t>
            </a:r>
            <a:r>
              <a:rPr lang="en-US" sz="1800" dirty="0" err="1" smtClean="0"/>
              <a:t>person':'set_up':'touchdown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return':'set_up':'goal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pass':'set_up':'run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interception':'set_up':'run</a:t>
            </a:r>
            <a:r>
              <a:rPr lang="en-US" sz="1800" dirty="0" smtClean="0"/>
              <a:t>'</a:t>
            </a:r>
          </a:p>
          <a:p>
            <a:pPr lvl="1">
              <a:buNone/>
            </a:pPr>
            <a:r>
              <a:rPr lang="en-US" sz="1800" dirty="0" smtClean="0"/>
              <a:t>NVN 9 '</a:t>
            </a:r>
            <a:r>
              <a:rPr lang="en-US" sz="1800" dirty="0" err="1" smtClean="0"/>
              <a:t>run':'set_up':'goal</a:t>
            </a:r>
            <a:r>
              <a:rPr lang="en-US" sz="1800" dirty="0" smtClean="0"/>
              <a:t>'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4000" dirty="0" smtClean="0"/>
              <a:t>Relations</a:t>
            </a:r>
            <a:endParaRPr lang="en-US" sz="4000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3429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3505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35814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33528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3276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39000" y="3276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6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18" idx="1"/>
          </p:cNvCxnSpPr>
          <p:nvPr/>
        </p:nvCxnSpPr>
        <p:spPr bwMode="auto">
          <a:xfrm>
            <a:off x="1447800" y="4114800"/>
            <a:ext cx="8382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943600" y="2895600"/>
            <a:ext cx="1295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3246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495800" y="48006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36576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Reading Machine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257800" y="1905000"/>
            <a:ext cx="2971800" cy="762000"/>
          </a:xfrm>
          <a:prstGeom prst="wedgeRoundRectCallout">
            <a:avLst>
              <a:gd name="adj1" fmla="val 3235"/>
              <a:gd name="adj2" fmla="val 79456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Candara" pitchFamily="34" charset="0"/>
              </a:rPr>
              <a:t>But still, I don’t understand everything… let me think…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</p:cNvCxnSpPr>
          <p:nvPr/>
        </p:nvCxnSpPr>
        <p:spPr bwMode="auto">
          <a:xfrm>
            <a:off x="5638800" y="4114800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8" idx="3"/>
            <a:endCxn id="9" idx="1"/>
          </p:cNvCxnSpPr>
          <p:nvPr/>
        </p:nvCxnSpPr>
        <p:spPr bwMode="auto">
          <a:xfrm>
            <a:off x="3581400" y="4114800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ular Callout 29"/>
          <p:cNvSpPr/>
          <p:nvPr/>
        </p:nvSpPr>
        <p:spPr bwMode="auto">
          <a:xfrm>
            <a:off x="533400" y="1981200"/>
            <a:ext cx="2133600" cy="1066800"/>
          </a:xfrm>
          <a:prstGeom prst="wedgeRoundRectCallout">
            <a:avLst>
              <a:gd name="adj1" fmla="val 44421"/>
              <a:gd name="adj2" fmla="val 105937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I have a graph with entities</a:t>
            </a:r>
            <a:r>
              <a:rPr lang="en-US" dirty="0" smtClean="0">
                <a:latin typeface="Candara" pitchFamily="34" charset="0"/>
              </a:rPr>
              <a:t>, classes and 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elations!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048000" y="2209800"/>
            <a:ext cx="1447800" cy="1066800"/>
          </a:xfrm>
          <a:prstGeom prst="wedgeRoundRectCallout">
            <a:avLst>
              <a:gd name="adj1" fmla="val -56715"/>
              <a:gd name="adj2" fmla="val 83577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Ok, I’ll go to </a:t>
            </a:r>
            <a:r>
              <a:rPr lang="en-US" dirty="0" smtClean="0">
                <a:latin typeface="Candara" pitchFamily="34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pain on holidays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 like now?</a:t>
            </a:r>
            <a:endParaRPr lang="en-US" dirty="0"/>
          </a:p>
        </p:txBody>
      </p:sp>
      <p:graphicFrame>
        <p:nvGraphicFramePr>
          <p:cNvPr id="4098" name="Content Placeholder 5"/>
          <p:cNvGraphicFramePr>
            <a:graphicFrameLocks noChangeAspect="1"/>
          </p:cNvGraphicFramePr>
          <p:nvPr/>
        </p:nvGraphicFramePr>
        <p:xfrm>
          <a:off x="152400" y="3248134"/>
          <a:ext cx="8849028" cy="277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Acrobat Document" r:id="rId3" imgW="75428571" imgH="23619048" progId="AcroExch.Document.7">
                  <p:embed/>
                </p:oleObj>
              </mc:Choice>
              <mc:Fallback>
                <p:oleObj name="Acrobat Document" r:id="rId3" imgW="75428571" imgH="23619048" progId="AcroExch.Document.7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48134"/>
                        <a:ext cx="8849028" cy="2771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 bwMode="auto">
          <a:xfrm>
            <a:off x="3124200" y="1600200"/>
            <a:ext cx="4876800" cy="3505200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228600" y="53340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55" name="Isosceles Triangle 54"/>
          <p:cNvSpPr/>
          <p:nvPr/>
        </p:nvSpPr>
        <p:spPr bwMode="auto">
          <a:xfrm>
            <a:off x="2743200" y="5334000"/>
            <a:ext cx="2514600" cy="1295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Reasoning Ontology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590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Reading Machine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2514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2590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2667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2743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990600" y="5181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352800" y="5181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14400" y="480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47800" y="2895600"/>
            <a:ext cx="2667000" cy="609600"/>
            <a:chOff x="1447800" y="2895600"/>
            <a:chExt cx="2667000" cy="609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2819400" y="2895600"/>
              <a:ext cx="12954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Reading</a:t>
              </a:r>
            </a:p>
          </p:txBody>
        </p: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 bwMode="auto">
            <a:xfrm>
              <a:off x="1447800" y="3200400"/>
              <a:ext cx="13716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7" name="Rectangle 16"/>
          <p:cNvSpPr/>
          <p:nvPr/>
        </p:nvSpPr>
        <p:spPr bwMode="auto">
          <a:xfrm>
            <a:off x="2057400" y="4953000"/>
            <a:ext cx="12954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latin typeface="Candara" pitchFamily="34" charset="0"/>
              </a:rPr>
              <a:t>Machine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467100" y="1752600"/>
            <a:ext cx="2552700" cy="1143000"/>
            <a:chOff x="3467100" y="1752600"/>
            <a:chExt cx="2552700" cy="11430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19600" y="1752600"/>
              <a:ext cx="16002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Generalization</a:t>
              </a:r>
            </a:p>
          </p:txBody>
        </p:sp>
        <p:cxnSp>
          <p:nvCxnSpPr>
            <p:cNvPr id="27" name="Shape 26"/>
            <p:cNvCxnSpPr>
              <a:stCxn id="9" idx="0"/>
              <a:endCxn id="24" idx="1"/>
            </p:cNvCxnSpPr>
            <p:nvPr/>
          </p:nvCxnSpPr>
          <p:spPr bwMode="auto">
            <a:xfrm rot="5400000" flipH="1" flipV="1">
              <a:off x="3524250" y="2000250"/>
              <a:ext cx="838200" cy="952500"/>
            </a:xfrm>
            <a:prstGeom prst="curvedConnector2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6019800" y="2057400"/>
            <a:ext cx="2057400" cy="990600"/>
            <a:chOff x="6019800" y="2057400"/>
            <a:chExt cx="2057400" cy="9906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629400" y="2438400"/>
              <a:ext cx="1447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Aggregation</a:t>
              </a:r>
            </a:p>
          </p:txBody>
        </p:sp>
        <p:cxnSp>
          <p:nvCxnSpPr>
            <p:cNvPr id="28" name="Shape 27"/>
            <p:cNvCxnSpPr>
              <a:stCxn id="24" idx="3"/>
              <a:endCxn id="25" idx="0"/>
            </p:cNvCxnSpPr>
            <p:nvPr/>
          </p:nvCxnSpPr>
          <p:spPr bwMode="auto">
            <a:xfrm>
              <a:off x="6019800" y="2057400"/>
              <a:ext cx="1333500" cy="381000"/>
            </a:xfrm>
            <a:prstGeom prst="curvedConnector2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629400" y="3048794"/>
            <a:ext cx="1447800" cy="1675606"/>
            <a:chOff x="6629400" y="3048794"/>
            <a:chExt cx="1447800" cy="1675606"/>
          </a:xfrm>
        </p:grpSpPr>
        <p:cxnSp>
          <p:nvCxnSpPr>
            <p:cNvPr id="30" name="Shape 29"/>
            <p:cNvCxnSpPr>
              <a:stCxn id="25" idx="2"/>
              <a:endCxn id="35" idx="1"/>
            </p:cNvCxnSpPr>
            <p:nvPr/>
          </p:nvCxnSpPr>
          <p:spPr bwMode="auto">
            <a:xfrm rot="5400000">
              <a:off x="7124700" y="3276600"/>
              <a:ext cx="457200" cy="1588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Flowchart: Magnetic Disk 34"/>
            <p:cNvSpPr/>
            <p:nvPr/>
          </p:nvSpPr>
          <p:spPr bwMode="auto">
            <a:xfrm>
              <a:off x="6629400" y="3505200"/>
              <a:ext cx="1447800" cy="1219200"/>
            </a:xfrm>
            <a:prstGeom prst="flowChartMagneticDisk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 smtClean="0">
                  <a:latin typeface="Candara" pitchFamily="34" charset="0"/>
                </a:rPr>
                <a:t>Background Knowledge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4343400" y="2590800"/>
            <a:ext cx="1981200" cy="990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Rumination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Cycle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cxnSp>
        <p:nvCxnSpPr>
          <p:cNvPr id="57" name="Shape 56"/>
          <p:cNvCxnSpPr>
            <a:stCxn id="9" idx="2"/>
            <a:endCxn id="17" idx="0"/>
          </p:cNvCxnSpPr>
          <p:nvPr/>
        </p:nvCxnSpPr>
        <p:spPr bwMode="auto">
          <a:xfrm rot="5400000">
            <a:off x="2362200" y="3848100"/>
            <a:ext cx="1447800" cy="7620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4629150" y="4725194"/>
            <a:ext cx="3371850" cy="1599406"/>
            <a:chOff x="4629150" y="4725194"/>
            <a:chExt cx="3371850" cy="1599406"/>
          </a:xfrm>
        </p:grpSpPr>
        <p:cxnSp>
          <p:nvCxnSpPr>
            <p:cNvPr id="52" name="Shape 51"/>
            <p:cNvCxnSpPr>
              <a:stCxn id="53" idx="0"/>
              <a:endCxn id="35" idx="3"/>
            </p:cNvCxnSpPr>
            <p:nvPr/>
          </p:nvCxnSpPr>
          <p:spPr bwMode="auto">
            <a:xfrm rot="5400000" flipH="1" flipV="1">
              <a:off x="6896100" y="5181600"/>
              <a:ext cx="914400" cy="1588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>
              <a:off x="6705600" y="5638800"/>
              <a:ext cx="1295400" cy="685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Seeding</a:t>
              </a:r>
            </a:p>
          </p:txBody>
        </p:sp>
        <p:cxnSp>
          <p:nvCxnSpPr>
            <p:cNvPr id="63" name="Shape 51"/>
            <p:cNvCxnSpPr>
              <a:stCxn id="55" idx="5"/>
              <a:endCxn id="53" idx="1"/>
            </p:cNvCxnSpPr>
            <p:nvPr/>
          </p:nvCxnSpPr>
          <p:spPr bwMode="auto">
            <a:xfrm>
              <a:off x="4629150" y="5981700"/>
              <a:ext cx="2076450" cy="1588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3733800" y="3505200"/>
            <a:ext cx="2895600" cy="1600200"/>
            <a:chOff x="3733800" y="3505200"/>
            <a:chExt cx="2895600" cy="1600200"/>
          </a:xfrm>
        </p:grpSpPr>
        <p:cxnSp>
          <p:nvCxnSpPr>
            <p:cNvPr id="29" name="Shape 28"/>
            <p:cNvCxnSpPr>
              <a:stCxn id="35" idx="2"/>
              <a:endCxn id="39" idx="3"/>
            </p:cNvCxnSpPr>
            <p:nvPr/>
          </p:nvCxnSpPr>
          <p:spPr bwMode="auto">
            <a:xfrm rot="10800000">
              <a:off x="6019800" y="4114800"/>
              <a:ext cx="609600" cy="1588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4572000" y="3810000"/>
              <a:ext cx="1447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Enrichment</a:t>
              </a:r>
            </a:p>
          </p:txBody>
        </p:sp>
        <p:cxnSp>
          <p:nvCxnSpPr>
            <p:cNvPr id="41" name="Shape 28"/>
            <p:cNvCxnSpPr>
              <a:stCxn id="39" idx="1"/>
            </p:cNvCxnSpPr>
            <p:nvPr/>
          </p:nvCxnSpPr>
          <p:spPr bwMode="auto">
            <a:xfrm rot="10800000">
              <a:off x="3962400" y="3505200"/>
              <a:ext cx="609600" cy="609600"/>
            </a:xfrm>
            <a:prstGeom prst="curvedConnector2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4572000" y="4495800"/>
              <a:ext cx="1447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 smtClean="0">
                  <a:latin typeface="Candara" pitchFamily="34" charset="0"/>
                </a:rPr>
                <a:t>Mapping</a:t>
              </a:r>
            </a:p>
          </p:txBody>
        </p:sp>
        <p:cxnSp>
          <p:nvCxnSpPr>
            <p:cNvPr id="43" name="Shape 28"/>
            <p:cNvCxnSpPr>
              <a:stCxn id="35" idx="2"/>
              <a:endCxn id="31" idx="3"/>
            </p:cNvCxnSpPr>
            <p:nvPr/>
          </p:nvCxnSpPr>
          <p:spPr bwMode="auto">
            <a:xfrm rot="10800000" flipV="1">
              <a:off x="6019800" y="4114800"/>
              <a:ext cx="609600" cy="685800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Shape 28"/>
            <p:cNvCxnSpPr>
              <a:stCxn id="31" idx="1"/>
            </p:cNvCxnSpPr>
            <p:nvPr/>
          </p:nvCxnSpPr>
          <p:spPr bwMode="auto">
            <a:xfrm rot="10800000">
              <a:off x="3733800" y="3505200"/>
              <a:ext cx="838200" cy="1295400"/>
            </a:xfrm>
            <a:prstGeom prst="curvedConnector2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beautiful</a:t>
            </a:r>
          </a:p>
          <a:p>
            <a:r>
              <a:rPr lang="en-US" dirty="0" smtClean="0"/>
              <a:t>The Reading Machine and the Reasoning Machine feel closer each other</a:t>
            </a:r>
          </a:p>
          <a:p>
            <a:r>
              <a:rPr lang="en-US" dirty="0" smtClean="0"/>
              <a:t>I found many interesting research questions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References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572000"/>
          </a:xfrm>
        </p:spPr>
        <p:txBody>
          <a:bodyPr/>
          <a:lstStyle/>
          <a:p>
            <a:r>
              <a:rPr lang="es-ES" sz="1600" dirty="0"/>
              <a:t>Anselmo Peñas and </a:t>
            </a:r>
            <a:r>
              <a:rPr lang="es-ES" sz="1600" dirty="0" err="1"/>
              <a:t>Eduard</a:t>
            </a:r>
            <a:r>
              <a:rPr lang="es-ES" sz="1600" dirty="0"/>
              <a:t> </a:t>
            </a:r>
            <a:r>
              <a:rPr lang="es-ES" sz="1600" dirty="0" err="1"/>
              <a:t>Hovy</a:t>
            </a:r>
            <a:r>
              <a:rPr lang="es-ES" sz="1600" dirty="0"/>
              <a:t>. </a:t>
            </a:r>
            <a:r>
              <a:rPr lang="es-ES" sz="1600" dirty="0" err="1"/>
              <a:t>Filling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r>
              <a:rPr lang="es-ES" sz="1600" dirty="0"/>
              <a:t> Gaps in Text </a:t>
            </a:r>
            <a:r>
              <a:rPr lang="es-ES" sz="1600" dirty="0" err="1"/>
              <a:t>for</a:t>
            </a:r>
            <a:r>
              <a:rPr lang="es-ES" sz="1600" dirty="0"/>
              <a:t> Machine Reading. 23rd International </a:t>
            </a:r>
            <a:r>
              <a:rPr lang="es-ES" sz="1600" dirty="0" err="1"/>
              <a:t>Conference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Computational</a:t>
            </a:r>
            <a:r>
              <a:rPr lang="es-ES" sz="1600" dirty="0"/>
              <a:t> </a:t>
            </a:r>
            <a:r>
              <a:rPr lang="es-ES" sz="1600" dirty="0" err="1"/>
              <a:t>Linguistics</a:t>
            </a:r>
            <a:r>
              <a:rPr lang="es-ES" sz="1600" dirty="0"/>
              <a:t> (COLING 2010), Beijing, 2010. 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/>
              <a:t>Anselmo Peñas and </a:t>
            </a:r>
            <a:r>
              <a:rPr lang="es-ES" sz="1600" dirty="0" err="1"/>
              <a:t>Eduard</a:t>
            </a:r>
            <a:r>
              <a:rPr lang="es-ES" sz="1600" dirty="0"/>
              <a:t> </a:t>
            </a:r>
            <a:r>
              <a:rPr lang="es-ES" sz="1600" dirty="0" err="1"/>
              <a:t>Hovy</a:t>
            </a:r>
            <a:r>
              <a:rPr lang="es-ES" sz="1600" dirty="0"/>
              <a:t>. </a:t>
            </a:r>
            <a:r>
              <a:rPr lang="es-ES" sz="1600" dirty="0" err="1"/>
              <a:t>Semantic</a:t>
            </a:r>
            <a:r>
              <a:rPr lang="es-ES" sz="1600" dirty="0"/>
              <a:t> </a:t>
            </a:r>
            <a:r>
              <a:rPr lang="es-ES" sz="1600" dirty="0" err="1"/>
              <a:t>Enrichment</a:t>
            </a:r>
            <a:r>
              <a:rPr lang="es-ES" sz="1600" dirty="0"/>
              <a:t> of Text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Background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r>
              <a:rPr lang="es-ES" sz="1600" dirty="0"/>
              <a:t>. 1st International </a:t>
            </a:r>
            <a:r>
              <a:rPr lang="es-ES" sz="1600" dirty="0" err="1"/>
              <a:t>Workshop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Formalisms</a:t>
            </a:r>
            <a:r>
              <a:rPr lang="es-ES" sz="1600" dirty="0"/>
              <a:t> and </a:t>
            </a:r>
            <a:r>
              <a:rPr lang="es-ES" sz="1600" dirty="0" err="1"/>
              <a:t>Methodology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Learning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Reading (FAM-</a:t>
            </a:r>
            <a:r>
              <a:rPr lang="es-ES" sz="1600" dirty="0" err="1"/>
              <a:t>LbR</a:t>
            </a:r>
            <a:r>
              <a:rPr lang="es-ES" sz="1600" dirty="0"/>
              <a:t>), NAACL 2010. </a:t>
            </a:r>
          </a:p>
          <a:p>
            <a:endParaRPr lang="es-ES" sz="1600" dirty="0" smtClean="0"/>
          </a:p>
          <a:p>
            <a:r>
              <a:rPr lang="es-ES" sz="1600" dirty="0" err="1" smtClean="0"/>
              <a:t>Alvaro</a:t>
            </a:r>
            <a:r>
              <a:rPr lang="es-ES" sz="1600" dirty="0" smtClean="0"/>
              <a:t> </a:t>
            </a:r>
            <a:r>
              <a:rPr lang="es-ES" sz="1600" dirty="0"/>
              <a:t>Rodrigo, Anselmo Peñas, </a:t>
            </a:r>
            <a:r>
              <a:rPr lang="es-ES" sz="1600" dirty="0" err="1"/>
              <a:t>Eduard</a:t>
            </a:r>
            <a:r>
              <a:rPr lang="es-ES" sz="1600" dirty="0"/>
              <a:t> </a:t>
            </a:r>
            <a:r>
              <a:rPr lang="es-ES" sz="1600" dirty="0" err="1"/>
              <a:t>Hovy</a:t>
            </a:r>
            <a:r>
              <a:rPr lang="es-ES" sz="1600" dirty="0"/>
              <a:t> and </a:t>
            </a:r>
            <a:r>
              <a:rPr lang="es-ES" sz="1600" dirty="0" err="1"/>
              <a:t>Emanuele</a:t>
            </a:r>
            <a:r>
              <a:rPr lang="es-ES" sz="1600" dirty="0"/>
              <a:t> </a:t>
            </a:r>
            <a:r>
              <a:rPr lang="es-ES" sz="1600" dirty="0" err="1"/>
              <a:t>Pianta</a:t>
            </a:r>
            <a:r>
              <a:rPr lang="es-ES" sz="1600" dirty="0"/>
              <a:t>. </a:t>
            </a:r>
            <a:r>
              <a:rPr lang="es-ES" sz="1600" dirty="0" err="1"/>
              <a:t>Question</a:t>
            </a:r>
            <a:r>
              <a:rPr lang="es-ES" sz="1600" dirty="0"/>
              <a:t> </a:t>
            </a:r>
            <a:r>
              <a:rPr lang="es-ES" sz="1600" dirty="0" err="1"/>
              <a:t>Answering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Machine Reading </a:t>
            </a:r>
            <a:r>
              <a:rPr lang="es-ES" sz="1600" dirty="0" err="1"/>
              <a:t>Evaluation</a:t>
            </a:r>
            <a:r>
              <a:rPr lang="es-ES" sz="1600" dirty="0"/>
              <a:t>. </a:t>
            </a:r>
            <a:r>
              <a:rPr lang="es-ES" sz="1600" dirty="0" err="1"/>
              <a:t>Proceedings</a:t>
            </a:r>
            <a:r>
              <a:rPr lang="es-ES" sz="1600" dirty="0"/>
              <a:t> of CLEF 2010 </a:t>
            </a:r>
            <a:r>
              <a:rPr lang="es-ES" sz="1600" dirty="0" err="1"/>
              <a:t>Workshop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Question</a:t>
            </a:r>
            <a:r>
              <a:rPr lang="es-ES" sz="1600" dirty="0"/>
              <a:t> </a:t>
            </a:r>
            <a:r>
              <a:rPr lang="es-ES" sz="1600" dirty="0" err="1"/>
              <a:t>Answering</a:t>
            </a:r>
            <a:r>
              <a:rPr lang="es-ES" sz="1600" dirty="0"/>
              <a:t> in </a:t>
            </a:r>
            <a:r>
              <a:rPr lang="es-ES" sz="1600" dirty="0" err="1"/>
              <a:t>Multiple</a:t>
            </a:r>
            <a:r>
              <a:rPr lang="es-ES" sz="1600" dirty="0"/>
              <a:t> </a:t>
            </a:r>
            <a:r>
              <a:rPr lang="es-ES" sz="1600" dirty="0" err="1"/>
              <a:t>Languages</a:t>
            </a:r>
            <a:r>
              <a:rPr lang="es-ES" sz="1600" dirty="0"/>
              <a:t> (MLQA'10), Padua, </a:t>
            </a:r>
            <a:r>
              <a:rPr lang="es-ES" sz="1600" dirty="0" err="1"/>
              <a:t>September</a:t>
            </a:r>
            <a:r>
              <a:rPr lang="es-ES" sz="1600" dirty="0"/>
              <a:t> 2010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r>
              <a:rPr lang="es-ES" sz="1600" dirty="0" smtClean="0"/>
              <a:t>Rodrigo </a:t>
            </a:r>
            <a:r>
              <a:rPr lang="es-ES" sz="1600" dirty="0" err="1"/>
              <a:t>Agerri</a:t>
            </a:r>
            <a:r>
              <a:rPr lang="es-ES" sz="1600" dirty="0"/>
              <a:t> and Anselmo Peñas.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Automatic</a:t>
            </a:r>
            <a:r>
              <a:rPr lang="es-ES" sz="1600" dirty="0"/>
              <a:t> </a:t>
            </a:r>
            <a:r>
              <a:rPr lang="es-ES" sz="1600" dirty="0" err="1"/>
              <a:t>Generation</a:t>
            </a:r>
            <a:r>
              <a:rPr lang="es-ES" sz="1600" dirty="0"/>
              <a:t> of </a:t>
            </a:r>
            <a:r>
              <a:rPr lang="es-ES" sz="1600" dirty="0" err="1"/>
              <a:t>Intermediate</a:t>
            </a:r>
            <a:r>
              <a:rPr lang="es-ES" sz="1600" dirty="0"/>
              <a:t> </a:t>
            </a:r>
            <a:r>
              <a:rPr lang="es-ES" sz="1600" dirty="0" err="1"/>
              <a:t>Logic</a:t>
            </a:r>
            <a:r>
              <a:rPr lang="es-ES" sz="1600" dirty="0"/>
              <a:t> </a:t>
            </a:r>
            <a:r>
              <a:rPr lang="es-ES" sz="1600" dirty="0" err="1"/>
              <a:t>Forms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WordNet</a:t>
            </a:r>
            <a:r>
              <a:rPr lang="es-ES" sz="1600" dirty="0"/>
              <a:t> </a:t>
            </a:r>
            <a:r>
              <a:rPr lang="es-ES" sz="1600" dirty="0" err="1"/>
              <a:t>Glosses</a:t>
            </a:r>
            <a:r>
              <a:rPr lang="es-ES" sz="1600" dirty="0"/>
              <a:t>. </a:t>
            </a:r>
            <a:r>
              <a:rPr lang="es-ES" sz="1600" dirty="0" err="1"/>
              <a:t>Computational</a:t>
            </a:r>
            <a:r>
              <a:rPr lang="es-ES" sz="1600" dirty="0"/>
              <a:t> </a:t>
            </a:r>
            <a:r>
              <a:rPr lang="es-ES" sz="1600" dirty="0" err="1"/>
              <a:t>Linguistics</a:t>
            </a:r>
            <a:r>
              <a:rPr lang="es-ES" sz="1600" dirty="0"/>
              <a:t> and </a:t>
            </a:r>
            <a:r>
              <a:rPr lang="es-ES" sz="1600" dirty="0" err="1"/>
              <a:t>Intelligent</a:t>
            </a:r>
            <a:r>
              <a:rPr lang="es-ES" sz="1600" dirty="0"/>
              <a:t> Text </a:t>
            </a:r>
            <a:r>
              <a:rPr lang="es-ES" sz="1600" dirty="0" err="1"/>
              <a:t>Processing</a:t>
            </a:r>
            <a:r>
              <a:rPr lang="es-ES" sz="1600" dirty="0"/>
              <a:t>, </a:t>
            </a:r>
            <a:r>
              <a:rPr lang="es-ES" sz="1600" dirty="0" err="1"/>
              <a:t>CICLing</a:t>
            </a:r>
            <a:r>
              <a:rPr lang="es-ES" sz="1600" dirty="0"/>
              <a:t> 2010. </a:t>
            </a:r>
            <a:r>
              <a:rPr lang="es-ES" sz="1600" dirty="0" err="1"/>
              <a:t>Lecture</a:t>
            </a:r>
            <a:r>
              <a:rPr lang="es-ES" sz="1600" dirty="0"/>
              <a:t> Notes in </a:t>
            </a:r>
            <a:r>
              <a:rPr lang="es-ES" sz="1600" dirty="0" err="1"/>
              <a:t>Computer</a:t>
            </a:r>
            <a:r>
              <a:rPr lang="es-ES" sz="1600" dirty="0"/>
              <a:t> </a:t>
            </a:r>
            <a:r>
              <a:rPr lang="es-ES" sz="1600" dirty="0" err="1"/>
              <a:t>Science</a:t>
            </a:r>
            <a:r>
              <a:rPr lang="es-ES" sz="1600" dirty="0"/>
              <a:t> 6008. </a:t>
            </a:r>
            <a:r>
              <a:rPr lang="es-ES" sz="1600" dirty="0" err="1"/>
              <a:t>Springer-Verlag</a:t>
            </a:r>
            <a:r>
              <a:rPr lang="es-ES" sz="1600" dirty="0"/>
              <a:t>, 2010.</a:t>
            </a:r>
          </a:p>
        </p:txBody>
      </p:sp>
    </p:spTree>
    <p:extLst>
      <p:ext uri="{BB962C8B-B14F-4D97-AF65-F5344CB8AC3E}">
        <p14:creationId xmlns:p14="http://schemas.microsoft.com/office/powerpoint/2010/main" val="2353134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Reading Program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 bwMode="auto">
          <a:xfrm>
            <a:off x="914400" y="3657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990600" y="3733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1066800" y="3810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0" name="Folded Corner 9"/>
          <p:cNvSpPr/>
          <p:nvPr/>
        </p:nvSpPr>
        <p:spPr bwMode="auto">
          <a:xfrm>
            <a:off x="1143000" y="3886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48000" y="3657600"/>
            <a:ext cx="1066800" cy="1143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Reading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Machine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324600" y="3657600"/>
            <a:ext cx="1295400" cy="22098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Reasoning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</a:rPr>
              <a:t>Machine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257800" y="55626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620000" y="55626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81600" y="518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Query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114800" y="4343400"/>
            <a:ext cx="2209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752600" y="4343400"/>
            <a:ext cx="1295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752600" y="3733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Textual Documents</a:t>
            </a:r>
            <a:endParaRPr lang="en-US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3429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Representation according to the Target Ontology</a:t>
            </a:r>
            <a:endParaRPr lang="en-US" dirty="0">
              <a:latin typeface="+mn-lt"/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4038600" y="1981200"/>
            <a:ext cx="2286000" cy="1295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205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Phase II first attempt</a:t>
            </a:r>
            <a:endParaRPr lang="en-US" sz="2400" dirty="0">
              <a:latin typeface="+mn-lt"/>
            </a:endParaRPr>
          </a:p>
        </p:txBody>
      </p:sp>
      <p:cxnSp>
        <p:nvCxnSpPr>
          <p:cNvPr id="31" name="Curved Connector 30"/>
          <p:cNvCxnSpPr>
            <a:stCxn id="22" idx="1"/>
            <a:endCxn id="11" idx="0"/>
          </p:cNvCxnSpPr>
          <p:nvPr/>
        </p:nvCxnSpPr>
        <p:spPr bwMode="auto">
          <a:xfrm rot="10800000" flipV="1">
            <a:off x="3581400" y="2628900"/>
            <a:ext cx="1028700" cy="1028700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Curved Connector 30"/>
          <p:cNvCxnSpPr>
            <a:stCxn id="22" idx="5"/>
            <a:endCxn id="12" idx="0"/>
          </p:cNvCxnSpPr>
          <p:nvPr/>
        </p:nvCxnSpPr>
        <p:spPr bwMode="auto">
          <a:xfrm>
            <a:off x="5753100" y="2628900"/>
            <a:ext cx="1219200" cy="1028700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r>
              <a:rPr lang="en-US" sz="3600" dirty="0" smtClean="0"/>
              <a:t>Domain 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6200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?&gt; </a:t>
            </a:r>
            <a:r>
              <a:rPr lang="en-US" b="1" dirty="0" err="1" smtClean="0"/>
              <a:t>person:X:pass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NFL Domain</a:t>
            </a:r>
          </a:p>
          <a:p>
            <a:pPr lvl="2">
              <a:buNone/>
            </a:pPr>
            <a:r>
              <a:rPr lang="en-US" dirty="0" smtClean="0"/>
              <a:t>905:nvn:[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catch:v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].</a:t>
            </a:r>
          </a:p>
          <a:p>
            <a:pPr lvl="2">
              <a:buNone/>
            </a:pPr>
            <a:r>
              <a:rPr lang="en-US" dirty="0" smtClean="0"/>
              <a:t>667:nvn:[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throw:v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].</a:t>
            </a:r>
          </a:p>
          <a:p>
            <a:pPr lvl="2">
              <a:buNone/>
            </a:pPr>
            <a:r>
              <a:rPr lang="en-US" dirty="0" smtClean="0"/>
              <a:t>286:nvn:[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complete:v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].</a:t>
            </a:r>
          </a:p>
          <a:p>
            <a:pPr lvl="2">
              <a:buNone/>
            </a:pPr>
            <a:r>
              <a:rPr lang="en-US" sz="2900" b="1" dirty="0" smtClean="0"/>
              <a:t>204:nvnpn:[</a:t>
            </a:r>
            <a:r>
              <a:rPr lang="en-US" sz="2900" b="1" dirty="0" err="1" smtClean="0"/>
              <a:t>person:n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catch:v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pass:n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for:in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yard:n</a:t>
            </a:r>
            <a:r>
              <a:rPr lang="en-US" sz="2900" b="1" dirty="0" smtClean="0"/>
              <a:t>].</a:t>
            </a:r>
          </a:p>
          <a:p>
            <a:pPr lvl="2">
              <a:buNone/>
            </a:pPr>
            <a:r>
              <a:rPr lang="en-US" dirty="0" smtClean="0"/>
              <a:t>85:nvnpn:[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catch:v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, </a:t>
            </a:r>
            <a:r>
              <a:rPr lang="en-US" dirty="0" err="1" smtClean="0"/>
              <a:t>for:in</a:t>
            </a:r>
            <a:r>
              <a:rPr lang="en-US" dirty="0" smtClean="0"/>
              <a:t>, </a:t>
            </a:r>
            <a:r>
              <a:rPr lang="en-US" dirty="0" err="1" smtClean="0"/>
              <a:t>touchdown:n</a:t>
            </a:r>
            <a:r>
              <a:rPr lang="en-US" dirty="0" smtClean="0"/>
              <a:t>].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IC Domain</a:t>
            </a:r>
          </a:p>
          <a:p>
            <a:pPr lvl="2">
              <a:buNone/>
            </a:pPr>
            <a:r>
              <a:rPr lang="en-US" dirty="0" smtClean="0"/>
              <a:t>6:nvn:[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have:v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</a:t>
            </a:r>
          </a:p>
          <a:p>
            <a:pPr lvl="2">
              <a:buNone/>
            </a:pPr>
            <a:r>
              <a:rPr lang="en-US" dirty="0" smtClean="0"/>
              <a:t>3:nvn:[</a:t>
            </a:r>
            <a:r>
              <a:rPr lang="en-US" dirty="0" err="1" smtClean="0"/>
              <a:t>person:n</a:t>
            </a:r>
            <a:r>
              <a:rPr lang="en-US" dirty="0" smtClean="0"/>
              <a:t>, </a:t>
            </a:r>
            <a:r>
              <a:rPr lang="en-US" dirty="0" err="1" smtClean="0"/>
              <a:t>see:v</a:t>
            </a:r>
            <a:r>
              <a:rPr lang="en-US" dirty="0" smtClean="0"/>
              <a:t>, </a:t>
            </a:r>
            <a:r>
              <a:rPr lang="en-US" dirty="0" err="1" smtClean="0"/>
              <a:t>pass:n</a:t>
            </a:r>
            <a:r>
              <a:rPr lang="en-US" dirty="0" smtClean="0"/>
              <a:t>]</a:t>
            </a:r>
          </a:p>
          <a:p>
            <a:pPr lvl="2">
              <a:buNone/>
            </a:pPr>
            <a:r>
              <a:rPr lang="en-US" sz="2900" b="1" dirty="0" smtClean="0"/>
              <a:t>1:nvnpn:[</a:t>
            </a:r>
            <a:r>
              <a:rPr lang="en-US" sz="2900" b="1" dirty="0" err="1" smtClean="0"/>
              <a:t>person:n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wear:v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pass:n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around:in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neck:n</a:t>
            </a:r>
            <a:r>
              <a:rPr lang="en-US" sz="2900" b="1" dirty="0" smtClean="0"/>
              <a:t>]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BIO Domain</a:t>
            </a:r>
          </a:p>
          <a:p>
            <a:pPr lvl="2">
              <a:buNone/>
            </a:pPr>
            <a:r>
              <a:rPr lang="en-US" dirty="0" smtClean="0"/>
              <a:t>&lt;No results&gt;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?&gt; X:receive:Y</a:t>
            </a:r>
          </a:p>
          <a:p>
            <a:pPr lvl="1">
              <a:buNone/>
            </a:pPr>
            <a:r>
              <a:rPr lang="en-US" sz="2000" dirty="0" smtClean="0"/>
              <a:t>NFL Domain</a:t>
            </a:r>
          </a:p>
          <a:p>
            <a:pPr lvl="2">
              <a:buNone/>
            </a:pPr>
            <a:r>
              <a:rPr lang="en-US" sz="1600" dirty="0" smtClean="0"/>
              <a:t>55:nvn:[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call:n</a:t>
            </a:r>
            <a:r>
              <a:rPr lang="en-US" sz="1600" dirty="0" smtClean="0"/>
              <a:t>].</a:t>
            </a:r>
          </a:p>
          <a:p>
            <a:pPr lvl="2">
              <a:buNone/>
            </a:pPr>
            <a:r>
              <a:rPr lang="en-US" sz="1600" dirty="0" smtClean="0"/>
              <a:t>34:nvn:[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offer:n</a:t>
            </a:r>
            <a:r>
              <a:rPr lang="en-US" sz="1600" dirty="0" smtClean="0"/>
              <a:t>].</a:t>
            </a:r>
          </a:p>
          <a:p>
            <a:pPr lvl="2">
              <a:buNone/>
            </a:pPr>
            <a:r>
              <a:rPr lang="en-US" sz="1600" dirty="0" smtClean="0"/>
              <a:t>33:nvn:[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bonus:n</a:t>
            </a:r>
            <a:r>
              <a:rPr lang="en-US" sz="1600" dirty="0" smtClean="0"/>
              <a:t>].</a:t>
            </a:r>
          </a:p>
          <a:p>
            <a:pPr lvl="2">
              <a:buNone/>
            </a:pPr>
            <a:r>
              <a:rPr lang="en-US" sz="1600" dirty="0" smtClean="0"/>
              <a:t>29:nvn:[</a:t>
            </a:r>
            <a:r>
              <a:rPr lang="en-US" sz="1600" dirty="0" err="1" smtClean="0"/>
              <a:t>team:class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pick:n</a:t>
            </a:r>
            <a:r>
              <a:rPr lang="en-US" sz="1600" dirty="0" smtClean="0"/>
              <a:t>].</a:t>
            </a:r>
          </a:p>
          <a:p>
            <a:pPr lvl="1">
              <a:buNone/>
            </a:pPr>
            <a:r>
              <a:rPr lang="en-US" sz="2000" dirty="0" smtClean="0"/>
              <a:t>IC Domain</a:t>
            </a:r>
          </a:p>
          <a:p>
            <a:pPr lvl="2">
              <a:buNone/>
            </a:pPr>
            <a:r>
              <a:rPr lang="en-US" sz="1600" dirty="0" smtClean="0"/>
              <a:t>78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call:n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44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letter:n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35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group:n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information:n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31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person:n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training:n</a:t>
            </a:r>
            <a:r>
              <a:rPr lang="en-US" sz="1600" dirty="0" smtClean="0"/>
              <a:t>]</a:t>
            </a:r>
          </a:p>
          <a:p>
            <a:pPr lvl="1">
              <a:buNone/>
            </a:pPr>
            <a:r>
              <a:rPr lang="en-US" sz="2000" dirty="0" smtClean="0"/>
              <a:t>BIO Domain</a:t>
            </a:r>
          </a:p>
          <a:p>
            <a:pPr lvl="2">
              <a:buNone/>
            </a:pPr>
            <a:r>
              <a:rPr lang="en-US" sz="1600" dirty="0" smtClean="0"/>
              <a:t>24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patients:n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treatment:n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14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patients:n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therapy:n</a:t>
            </a:r>
            <a:r>
              <a:rPr lang="en-US" sz="1600" dirty="0" smtClean="0"/>
              <a:t>]</a:t>
            </a:r>
          </a:p>
          <a:p>
            <a:pPr lvl="2">
              <a:buNone/>
            </a:pPr>
            <a:r>
              <a:rPr lang="en-US" sz="1600" dirty="0" smtClean="0"/>
              <a:t>13 </a:t>
            </a:r>
            <a:r>
              <a:rPr lang="en-US" sz="1600" dirty="0" err="1" smtClean="0"/>
              <a:t>nvn</a:t>
            </a:r>
            <a:r>
              <a:rPr lang="en-US" sz="1600" dirty="0" smtClean="0"/>
              <a:t>:[</a:t>
            </a:r>
            <a:r>
              <a:rPr lang="en-US" sz="1600" dirty="0" err="1" smtClean="0"/>
              <a:t>patients:n</a:t>
            </a:r>
            <a:r>
              <a:rPr lang="en-US" sz="1600" dirty="0" smtClean="0"/>
              <a:t>, </a:t>
            </a:r>
            <a:r>
              <a:rPr lang="en-US" sz="1600" dirty="0" err="1" smtClean="0"/>
              <a:t>receive:v</a:t>
            </a:r>
            <a:r>
              <a:rPr lang="en-US" sz="1600" dirty="0" smtClean="0"/>
              <a:t>, </a:t>
            </a:r>
            <a:r>
              <a:rPr lang="en-US" sz="1600" dirty="0" err="1" smtClean="0"/>
              <a:t>care:n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Limiting to a specific domain provides some powerful benefits</a:t>
            </a:r>
          </a:p>
          <a:p>
            <a:pPr lvl="1"/>
            <a:r>
              <a:rPr lang="en-US" dirty="0" smtClean="0"/>
              <a:t>Ambiguity is reduced</a:t>
            </a:r>
          </a:p>
          <a:p>
            <a:pPr lvl="1"/>
            <a:r>
              <a:rPr lang="en-US" dirty="0" smtClean="0"/>
              <a:t>Higher density of relevant propositions</a:t>
            </a:r>
          </a:p>
          <a:p>
            <a:pPr lvl="1"/>
            <a:r>
              <a:rPr lang="en-US" dirty="0" smtClean="0"/>
              <a:t>Different distribution of propositions across domains</a:t>
            </a:r>
          </a:p>
          <a:p>
            <a:pPr lvl="1"/>
            <a:r>
              <a:rPr lang="en-US" dirty="0" smtClean="0"/>
              <a:t>Amount of source text is reduced, allowing deeper processing such as parsing</a:t>
            </a:r>
          </a:p>
          <a:p>
            <a:pPr lvl="1"/>
            <a:r>
              <a:rPr lang="en-US" dirty="0" smtClean="0"/>
              <a:t>Specific tools for specific domains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Proposition stores seem to be useful</a:t>
            </a:r>
          </a:p>
          <a:p>
            <a:pPr lvl="1"/>
            <a:r>
              <a:rPr lang="en-US" dirty="0" smtClean="0"/>
              <a:t>Improve parsing, </a:t>
            </a:r>
            <a:r>
              <a:rPr lang="en-US" dirty="0" err="1" smtClean="0"/>
              <a:t>corref</a:t>
            </a:r>
            <a:r>
              <a:rPr lang="en-US" dirty="0" smtClean="0"/>
              <a:t>, WSD,…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presented a new application: 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Paraphrasing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3429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Cornerback &amp; receiver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nvn(('NNP':'receiver'):'beat':('NNP':'cornerback')):23.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nvn(('NNP':'cornerback'):'cover':('NNP':'receiver')):11.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nvn(('NNP':'cornerback'):'shadow':('NNP':'receiver')):4.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nvn(('NNP':'cornerback'):'shut_down':('NNP':'receiver')):4.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nvn(('NNP':'receiver'):'burn':('NNP':'cornerback')):3.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nvn(('NNP':'cornerback'):'intercept':('NNP':'receiver')):3.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nvn(('NNP':'cornerback'):'face':('NNP':'receiver')):2.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nvn(('NNP':'cornerback'):'trip_up':('NNP':'receiver')):2.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nvn(('NNP':'cornerback'):'hold':('NNP':'receiver')):2.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nvn(('NNP':'cornerback'):'outjump':('NNP':'receiver')):2.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nvn(('NNP':'cornerback'):'limit':('NNP':'receiver')):2.</a:t>
            </a:r>
          </a:p>
          <a:p>
            <a:pPr lvl="1">
              <a:buFont typeface="Wingdings" pitchFamily="2" charset="2"/>
              <a:buNone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quarterback is not a player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smtClean="0"/>
              <a:t>Players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catch':'pass</a:t>
            </a:r>
            <a:r>
              <a:rPr lang="en-US" sz="1800" dirty="0" smtClean="0"/>
              <a:t>'):83.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miss':'game</a:t>
            </a:r>
            <a:r>
              <a:rPr lang="en-US" sz="1800" dirty="0" smtClean="0"/>
              <a:t>'):66.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have':'yard</a:t>
            </a:r>
            <a:r>
              <a:rPr lang="en-US" sz="1800" dirty="0" smtClean="0"/>
              <a:t>'):59.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gain':'yard</a:t>
            </a:r>
            <a:r>
              <a:rPr lang="en-US" sz="1800" dirty="0" smtClean="0"/>
              <a:t>'):49.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throw':'pass</a:t>
            </a:r>
            <a:r>
              <a:rPr lang="en-US" sz="1800" dirty="0" smtClean="0"/>
              <a:t>'):43.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score':'touchdown</a:t>
            </a:r>
            <a:r>
              <a:rPr lang="en-US" sz="1800" dirty="0" smtClean="0"/>
              <a:t>'):43.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have':'sack</a:t>
            </a:r>
            <a:r>
              <a:rPr lang="en-US" sz="1800" dirty="0" smtClean="0"/>
              <a:t>'):34.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average':'yard</a:t>
            </a:r>
            <a:r>
              <a:rPr lang="en-US" sz="1800" dirty="0" smtClean="0"/>
              <a:t>'):30.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have':'surgery</a:t>
            </a:r>
            <a:r>
              <a:rPr lang="en-US" sz="1800" dirty="0" smtClean="0"/>
              <a:t>'):28.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run':'yard</a:t>
            </a:r>
            <a:r>
              <a:rPr lang="en-US" sz="1800" dirty="0" smtClean="0"/>
              <a:t>'):27.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start':'game</a:t>
            </a:r>
            <a:r>
              <a:rPr lang="en-US" sz="1800" dirty="0" smtClean="0"/>
              <a:t>'):26.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/>
              <a:t>nvn</a:t>
            </a:r>
            <a:r>
              <a:rPr lang="en-US" sz="1800" dirty="0" smtClean="0"/>
              <a:t>(('</a:t>
            </a:r>
            <a:r>
              <a:rPr lang="en-US" sz="1800" dirty="0" err="1" smtClean="0"/>
              <a:t>NNP':'player</a:t>
            </a:r>
            <a:r>
              <a:rPr lang="en-US" sz="1800" dirty="0" smtClean="0"/>
              <a:t>'):'</a:t>
            </a:r>
            <a:r>
              <a:rPr lang="en-US" sz="1800" dirty="0" err="1" smtClean="0"/>
              <a:t>carry':'ball</a:t>
            </a:r>
            <a:r>
              <a:rPr lang="en-US" sz="1800" dirty="0" smtClean="0"/>
              <a:t>'):26.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They are what they do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Quarterbacks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nvn(('NNP':'quarterback'):'throw':'pass'):1093.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nvn(('NNP':'quarterback'):'complete':'pass'):422.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nvn(('NNP':'quarterback'):'throw':'interception'):407.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nvn(('NNP':'quarterback'):'lead':('NNP':'team')):354.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nvn(('NNP':'quarterback'):'start':'game'):211.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nvn(('NNP':'quarterback'):'replace':('NNP':'quarterback')):208.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nvn(('NNP':'quarterback'):'hit':('NNP':'receiver')):177.</a:t>
            </a:r>
          </a:p>
          <a:p>
            <a:pPr lvl="1">
              <a:buFont typeface="Wingdings" pitchFamily="2" charset="2"/>
              <a:buNone/>
            </a:pPr>
            <a:r>
              <a:rPr lang="en-US" sz="1800" smtClean="0"/>
              <a:t>nvn(('NNP':'quarterback'):'have':'pass'):142.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Rephrasing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924800" cy="4495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dirty="0" smtClean="0"/>
              <a:t>“Culpepper finds Moss”  </a:t>
            </a:r>
            <a:r>
              <a:rPr lang="en-US" sz="2000" dirty="0" smtClean="0">
                <a:sym typeface="Wingdings"/>
              </a:rPr>
              <a:t>&lt;-&gt;  “Culpepper completes pass to Moss”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1. Hypothesize Entity classes</a:t>
            </a:r>
          </a:p>
          <a:p>
            <a:pPr>
              <a:buNone/>
            </a:pPr>
            <a:r>
              <a:rPr lang="en-US" sz="1800" b="1" dirty="0" smtClean="0"/>
              <a:t>?&gt; NAME find NAME </a:t>
            </a:r>
          </a:p>
          <a:p>
            <a:pPr>
              <a:buNone/>
            </a:pPr>
            <a:r>
              <a:rPr lang="en-US" sz="1600" dirty="0" smtClean="0"/>
              <a:t>  </a:t>
            </a:r>
            <a:r>
              <a:rPr lang="en-US" sz="1600" dirty="0" err="1" smtClean="0"/>
              <a:t>nvn:['NAME</a:t>
            </a:r>
            <a:r>
              <a:rPr lang="en-US" sz="1600" dirty="0" smtClean="0"/>
              <a:t>', </a:t>
            </a:r>
            <a:r>
              <a:rPr lang="en-US" sz="1600" dirty="0" err="1" smtClean="0"/>
              <a:t>find:v</a:t>
            </a:r>
            <a:r>
              <a:rPr lang="en-US" sz="1600" dirty="0" smtClean="0"/>
              <a:t>, 'NAME']:[</a:t>
            </a:r>
            <a:r>
              <a:rPr lang="en-US" sz="1600" b="1" dirty="0" smtClean="0"/>
              <a:t>quarterback</a:t>
            </a:r>
            <a:r>
              <a:rPr lang="en-US" sz="1600" dirty="0" smtClean="0"/>
              <a:t>, </a:t>
            </a:r>
            <a:r>
              <a:rPr lang="en-US" sz="1600" b="1" dirty="0" smtClean="0"/>
              <a:t>receiver]</a:t>
            </a:r>
            <a:r>
              <a:rPr lang="en-US" sz="1600" dirty="0" smtClean="0"/>
              <a:t>:1.8192935712796e-06</a:t>
            </a:r>
          </a:p>
          <a:p>
            <a:pPr>
              <a:buNone/>
            </a:pPr>
            <a:r>
              <a:rPr lang="en-US" sz="1600" dirty="0" smtClean="0"/>
              <a:t>  </a:t>
            </a:r>
            <a:r>
              <a:rPr lang="en-US" sz="1600" dirty="0" err="1" smtClean="0"/>
              <a:t>nvn:['NAME</a:t>
            </a:r>
            <a:r>
              <a:rPr lang="en-US" sz="1600" dirty="0" smtClean="0"/>
              <a:t>', </a:t>
            </a:r>
            <a:r>
              <a:rPr lang="en-US" sz="1600" dirty="0" err="1" smtClean="0"/>
              <a:t>find:v</a:t>
            </a:r>
            <a:r>
              <a:rPr lang="en-US" sz="1600" dirty="0" smtClean="0"/>
              <a:t>, 'NAME']:[</a:t>
            </a:r>
            <a:r>
              <a:rPr lang="en-US" sz="1600" b="1" dirty="0" smtClean="0"/>
              <a:t>quarterback</a:t>
            </a:r>
            <a:r>
              <a:rPr lang="en-US" sz="1600" dirty="0" smtClean="0"/>
              <a:t>, </a:t>
            </a:r>
            <a:r>
              <a:rPr lang="en-US" sz="1600" b="1" dirty="0" smtClean="0"/>
              <a:t>end</a:t>
            </a:r>
            <a:r>
              <a:rPr lang="en-US" sz="1600" dirty="0" smtClean="0"/>
              <a:t>]:8.17538936560293e-07</a:t>
            </a:r>
          </a:p>
          <a:p>
            <a:pPr>
              <a:buNone/>
            </a:pPr>
            <a:r>
              <a:rPr lang="en-US" sz="1600" dirty="0" smtClean="0"/>
              <a:t>  </a:t>
            </a:r>
            <a:r>
              <a:rPr lang="en-US" sz="1600" dirty="0" err="1" smtClean="0"/>
              <a:t>nvn:['NAME</a:t>
            </a:r>
            <a:r>
              <a:rPr lang="en-US" sz="1600" dirty="0" smtClean="0"/>
              <a:t>', </a:t>
            </a:r>
            <a:r>
              <a:rPr lang="en-US" sz="1600" dirty="0" err="1" smtClean="0"/>
              <a:t>find:v</a:t>
            </a:r>
            <a:r>
              <a:rPr lang="en-US" sz="1600" dirty="0" smtClean="0"/>
              <a:t>, 'NAME']:[</a:t>
            </a:r>
            <a:r>
              <a:rPr lang="en-US" sz="1600" b="1" dirty="0" smtClean="0"/>
              <a:t>quarterback</a:t>
            </a:r>
            <a:r>
              <a:rPr lang="en-US" sz="1600" dirty="0" smtClean="0"/>
              <a:t>, </a:t>
            </a:r>
            <a:r>
              <a:rPr lang="en-US" sz="1600" b="1" dirty="0" smtClean="0"/>
              <a:t>(wide:receiver)</a:t>
            </a:r>
            <a:r>
              <a:rPr lang="en-US" sz="1600" dirty="0" smtClean="0"/>
              <a:t>]:7.94094409104393e-07</a:t>
            </a:r>
          </a:p>
          <a:p>
            <a:pPr>
              <a:spcAft>
                <a:spcPts val="1200"/>
              </a:spcAft>
              <a:buNone/>
            </a:pPr>
            <a:r>
              <a:rPr lang="en-US" sz="1600" dirty="0" smtClean="0"/>
              <a:t>  </a:t>
            </a:r>
            <a:r>
              <a:rPr lang="en-US" sz="1600" dirty="0" err="1" smtClean="0"/>
              <a:t>nvn:['NAME</a:t>
            </a:r>
            <a:r>
              <a:rPr lang="en-US" sz="1600" dirty="0" smtClean="0"/>
              <a:t>', </a:t>
            </a:r>
            <a:r>
              <a:rPr lang="en-US" sz="1600" dirty="0" err="1" smtClean="0"/>
              <a:t>find:v</a:t>
            </a:r>
            <a:r>
              <a:rPr lang="en-US" sz="1600" dirty="0" smtClean="0"/>
              <a:t>, 'NAME']:[</a:t>
            </a:r>
            <a:r>
              <a:rPr lang="en-US" sz="1600" b="1" dirty="0" smtClean="0"/>
              <a:t>quarterback</a:t>
            </a:r>
            <a:r>
              <a:rPr lang="en-US" sz="1600" dirty="0" smtClean="0"/>
              <a:t>, </a:t>
            </a:r>
            <a:r>
              <a:rPr lang="en-US" sz="1600" b="1" dirty="0" smtClean="0"/>
              <a:t>(tight:end)</a:t>
            </a:r>
            <a:r>
              <a:rPr lang="en-US" sz="1600" dirty="0" smtClean="0"/>
              <a:t>]:7.41880417507334e-07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(in Logic Form)</a:t>
            </a:r>
          </a:p>
          <a:p>
            <a:pPr>
              <a:buNone/>
            </a:pPr>
            <a:r>
              <a:rPr lang="en-US" sz="1800" b="1" dirty="0" smtClean="0"/>
              <a:t>?&gt; find(e,x1,x2), name(x1,NAME), name(x2,NAME)  -&gt; class(x1,c1), class(x2,c2)</a:t>
            </a:r>
          </a:p>
          <a:p>
            <a:pPr>
              <a:buNone/>
            </a:pPr>
            <a:r>
              <a:rPr lang="en-US" sz="1800" dirty="0" smtClean="0"/>
              <a:t>  </a:t>
            </a:r>
            <a:r>
              <a:rPr lang="en-US" sz="1600" dirty="0" smtClean="0"/>
              <a:t>c1=quarterback, c2=receiver	 	| Prob(e,c1,c2)=1.8192935712796e-06</a:t>
            </a:r>
          </a:p>
          <a:p>
            <a:pPr>
              <a:buNone/>
            </a:pPr>
            <a:r>
              <a:rPr lang="en-US" sz="1600" dirty="0" smtClean="0"/>
              <a:t>  c1=quarterback, c2=end		 | Prob(e,c1,c2)=8.17538936560293e-07</a:t>
            </a:r>
          </a:p>
          <a:p>
            <a:pPr>
              <a:buNone/>
            </a:pPr>
            <a:r>
              <a:rPr lang="en-US" sz="1600" dirty="0" smtClean="0"/>
              <a:t>  c1=quarterback, c2=(</a:t>
            </a:r>
            <a:r>
              <a:rPr lang="en-US" sz="1600" dirty="0" err="1" smtClean="0"/>
              <a:t>wide:receiver</a:t>
            </a:r>
            <a:r>
              <a:rPr lang="en-US" sz="1600" dirty="0" smtClean="0"/>
              <a:t>) 	| Prob(e,c1,c2)=7.94094409104393e-07</a:t>
            </a:r>
          </a:p>
          <a:p>
            <a:pPr>
              <a:buNone/>
            </a:pPr>
            <a:r>
              <a:rPr lang="en-US" sz="1600" dirty="0" smtClean="0"/>
              <a:t>  c1=quarterback, c2=(</a:t>
            </a:r>
            <a:r>
              <a:rPr lang="en-US" sz="1600" dirty="0" err="1" smtClean="0"/>
              <a:t>tight:end</a:t>
            </a:r>
            <a:r>
              <a:rPr lang="en-US" sz="1600" dirty="0" smtClean="0"/>
              <a:t>)		| Prob(e,c1,c2)=7.41880417507334e-07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Rephrasing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315200" cy="4267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100" b="1" dirty="0" smtClean="0"/>
              <a:t>2. Recover other propositions between the classes found 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4211" dirty="0" smtClean="0"/>
              <a:t>Propositions relating names of </a:t>
            </a:r>
            <a:r>
              <a:rPr lang="en-US" sz="4211" b="1" dirty="0" smtClean="0"/>
              <a:t>quarterback</a:t>
            </a:r>
            <a:r>
              <a:rPr lang="en-US" sz="4211" dirty="0" smtClean="0"/>
              <a:t>s with names of </a:t>
            </a:r>
            <a:r>
              <a:rPr lang="en-US" sz="4211" b="1" dirty="0" smtClean="0"/>
              <a:t>receivers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368" dirty="0" err="1" smtClean="0"/>
              <a:t>npn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to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receiver]:5.69990315934166e-06</a:t>
            </a:r>
          </a:p>
          <a:p>
            <a:pPr>
              <a:buNone/>
            </a:pPr>
            <a:r>
              <a:rPr lang="en-US" sz="3368" dirty="0" err="1" smtClean="0"/>
              <a:t>nvn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hit</a:t>
            </a:r>
            <a:r>
              <a:rPr lang="en-US" sz="3368" dirty="0" err="1" smtClean="0"/>
              <a:t>:v</a:t>
            </a:r>
            <a:r>
              <a:rPr lang="en-US" sz="3368" dirty="0" smtClean="0"/>
              <a:t>, 'NAME']:[quarterback, receiver]:3.67432997918756e-06</a:t>
            </a:r>
          </a:p>
          <a:p>
            <a:pPr>
              <a:buNone/>
            </a:pPr>
            <a:r>
              <a:rPr lang="en-US" sz="3368" dirty="0" err="1" smtClean="0"/>
              <a:t>nvn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find</a:t>
            </a:r>
            <a:r>
              <a:rPr lang="en-US" sz="3368" dirty="0" err="1" smtClean="0"/>
              <a:t>:v</a:t>
            </a:r>
            <a:r>
              <a:rPr lang="en-US" sz="3368" dirty="0" smtClean="0"/>
              <a:t>, 'NAME']:[quarterback, receiver]:1.8192935712796e-06</a:t>
            </a:r>
          </a:p>
          <a:p>
            <a:pPr>
              <a:buNone/>
            </a:pPr>
            <a:r>
              <a:rPr lang="en-US" sz="3368" dirty="0" err="1" smtClean="0"/>
              <a:t>nvpn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throw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to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receiver]:1.7055936330989e-06</a:t>
            </a:r>
          </a:p>
          <a:p>
            <a:pPr>
              <a:buNone/>
            </a:pPr>
            <a:r>
              <a:rPr lang="en-US" sz="3368" dirty="0" err="1" smtClean="0"/>
              <a:t>nvnpn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complete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pass</a:t>
            </a:r>
            <a:r>
              <a:rPr lang="en-US" sz="3368" dirty="0" err="1" smtClean="0"/>
              <a:t>:n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to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receiver]:1.4512783860507e-06</a:t>
            </a:r>
          </a:p>
          <a:p>
            <a:pPr>
              <a:buNone/>
            </a:pPr>
            <a:r>
              <a:rPr lang="en-US" sz="3368" dirty="0" err="1" smtClean="0"/>
              <a:t>nvnpn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throw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pass</a:t>
            </a:r>
            <a:r>
              <a:rPr lang="en-US" sz="3368" dirty="0" err="1" smtClean="0"/>
              <a:t>:n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to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receiver]:1.37642726590848e-06</a:t>
            </a:r>
          </a:p>
          <a:p>
            <a:pPr>
              <a:buNone/>
            </a:pPr>
            <a:r>
              <a:rPr lang="en-US" sz="3368" dirty="0" err="1" smtClean="0"/>
              <a:t>nvnpn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catch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pass</a:t>
            </a:r>
            <a:r>
              <a:rPr lang="en-US" sz="3368" dirty="0" err="1" smtClean="0"/>
              <a:t>:n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from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'NAME']:[receiver, quarterback]:1.16492444555009e-06</a:t>
            </a:r>
            <a:endParaRPr lang="en-US" sz="3000" dirty="0" smtClean="0"/>
          </a:p>
          <a:p>
            <a:pPr>
              <a:buNone/>
            </a:pPr>
            <a:r>
              <a:rPr lang="en-US" sz="3368" dirty="0" err="1" smtClean="0"/>
              <a:t>nvnpn:['NAME</a:t>
            </a:r>
            <a:r>
              <a:rPr lang="en-US" sz="3368" dirty="0" smtClean="0"/>
              <a:t>', </a:t>
            </a:r>
            <a:r>
              <a:rPr lang="en-US" sz="3368" b="1" dirty="0" err="1" smtClean="0"/>
              <a:t>throw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smtClean="0"/>
              <a:t>(</a:t>
            </a:r>
            <a:r>
              <a:rPr lang="en-US" sz="3368" b="1" dirty="0" err="1" smtClean="0"/>
              <a:t>touchdown:pass)</a:t>
            </a:r>
            <a:r>
              <a:rPr lang="en-US" sz="3368" dirty="0" err="1" smtClean="0"/>
              <a:t>:n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to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receiver]:1.06068</a:t>
            </a:r>
            <a:r>
              <a:rPr lang="en-US" sz="3000" dirty="0" smtClean="0"/>
              <a:t>50e-06</a:t>
            </a:r>
          </a:p>
          <a:p>
            <a:pPr>
              <a:buNone/>
            </a:pPr>
            <a:r>
              <a:rPr lang="en-US" sz="3368" dirty="0" err="1" smtClean="0"/>
              <a:t>nvpn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pass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to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receiver]:9.53837221790507e-07</a:t>
            </a:r>
          </a:p>
          <a:p>
            <a:pPr>
              <a:buNone/>
            </a:pPr>
            <a:r>
              <a:rPr lang="en-US" sz="3368" dirty="0" err="1" smtClean="0"/>
              <a:t>nvpn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connect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with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receiver]:8.9380301215876e-07</a:t>
            </a:r>
          </a:p>
          <a:p>
            <a:pPr>
              <a:buNone/>
            </a:pPr>
            <a:r>
              <a:rPr lang="en-US" sz="3368" dirty="0" err="1" smtClean="0"/>
              <a:t>npn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on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'NAME']:[receiver, quarterback]:7.40714092598897e-07</a:t>
            </a:r>
          </a:p>
          <a:p>
            <a:pPr>
              <a:buNone/>
            </a:pPr>
            <a:r>
              <a:rPr lang="en-US" sz="3368" dirty="0" err="1" smtClean="0"/>
              <a:t>nvpn</a:t>
            </a:r>
            <a:r>
              <a:rPr lang="en-US" sz="3368" dirty="0" smtClean="0"/>
              <a:t>:['NAME', </a:t>
            </a:r>
            <a:r>
              <a:rPr lang="en-US" sz="3368" b="1" dirty="0" err="1" smtClean="0"/>
              <a:t>look</a:t>
            </a:r>
            <a:r>
              <a:rPr lang="en-US" sz="3368" dirty="0" err="1" smtClean="0"/>
              <a:t>:v</a:t>
            </a:r>
            <a:r>
              <a:rPr lang="en-US" sz="3368" dirty="0" smtClean="0"/>
              <a:t>, </a:t>
            </a:r>
            <a:r>
              <a:rPr lang="en-US" sz="3368" b="1" dirty="0" err="1" smtClean="0"/>
              <a:t>for</a:t>
            </a:r>
            <a:r>
              <a:rPr lang="en-US" sz="3368" dirty="0" err="1" smtClean="0"/>
              <a:t>:in</a:t>
            </a:r>
            <a:r>
              <a:rPr lang="en-US" sz="3368" dirty="0" smtClean="0"/>
              <a:t>, 'NAME']:[quarterback, receiver]:7.16122012330255e-07</a:t>
            </a:r>
            <a:endParaRPr lang="en-US" sz="2947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in a Target Ontology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15200" cy="46482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Query 20011: </a:t>
            </a:r>
            <a:r>
              <a:rPr lang="en-US" sz="2000" b="1" dirty="0" smtClean="0"/>
              <a:t>Who killed less than 35 people in Kashmir?</a:t>
            </a:r>
          </a:p>
          <a:p>
            <a:pPr>
              <a:buNone/>
            </a:pPr>
            <a:endParaRPr lang="en-US" sz="1800" b="1" dirty="0" smtClean="0"/>
          </a:p>
          <a:p>
            <a:pPr lvl="1">
              <a:buNone/>
            </a:pPr>
            <a:r>
              <a:rPr lang="en-US" sz="1600" dirty="0" smtClean="0"/>
              <a:t>:-	'</a:t>
            </a:r>
            <a:r>
              <a:rPr lang="en-US" sz="1600" dirty="0" err="1" smtClean="0"/>
              <a:t>HumanAgent</a:t>
            </a:r>
            <a:r>
              <a:rPr lang="en-US" sz="1600" dirty="0" smtClean="0"/>
              <a:t>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V_y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killingHumanAgent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, </a:t>
            </a:r>
            <a:r>
              <a:rPr lang="en-US" sz="1600" dirty="0" err="1" smtClean="0"/>
              <a:t>V_y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'</a:t>
            </a:r>
            <a:r>
              <a:rPr lang="en-US" sz="1600" dirty="0" err="1" smtClean="0"/>
              <a:t>HumanAgentKillingAPerson</a:t>
            </a:r>
            <a:r>
              <a:rPr lang="en-US" sz="1600" dirty="0" smtClean="0"/>
              <a:t>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personGroupKilled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, </a:t>
            </a:r>
            <a:r>
              <a:rPr lang="en-US" sz="1600" dirty="0" err="1" smtClean="0"/>
              <a:t>V_group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'</a:t>
            </a:r>
            <a:r>
              <a:rPr lang="en-US" sz="1600" dirty="0" err="1" smtClean="0"/>
              <a:t>PersonGroup</a:t>
            </a:r>
            <a:r>
              <a:rPr lang="en-US" sz="1600" dirty="0" smtClean="0"/>
              <a:t>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V_group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'Count'(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V_count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r>
              <a:rPr lang="en-US" sz="1600" dirty="0" smtClean="0"/>
              <a:t>	value(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V_count</a:t>
            </a:r>
            <a:r>
              <a:rPr lang="en-US" sz="1600" dirty="0" smtClean="0"/>
              <a:t>, 35),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numberOfMembersUpperBound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V_group</a:t>
            </a:r>
            <a:r>
              <a:rPr lang="en-US" sz="1600" dirty="0" smtClean="0"/>
              <a:t>, </a:t>
            </a:r>
            <a:r>
              <a:rPr lang="en-US" sz="1600" dirty="0" err="1" smtClean="0"/>
              <a:t>V_count</a:t>
            </a:r>
            <a:r>
              <a:rPr lang="en-US" sz="1600" dirty="0" smtClean="0"/>
              <a:t>),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eventLocationGPE</a:t>
            </a:r>
            <a:r>
              <a:rPr lang="en-US" sz="1600" dirty="0" smtClean="0"/>
              <a:t>(</a:t>
            </a:r>
            <a:r>
              <a:rPr lang="en-US" sz="1600" dirty="0" err="1" smtClean="0"/>
              <a:t>FileName</a:t>
            </a:r>
            <a:r>
              <a:rPr lang="en-US" sz="1600" dirty="0" smtClean="0"/>
              <a:t>, </a:t>
            </a:r>
            <a:r>
              <a:rPr lang="en-US" sz="1600" dirty="0" err="1" smtClean="0"/>
              <a:t>V_x</a:t>
            </a:r>
            <a:r>
              <a:rPr lang="en-US" sz="1600" dirty="0" smtClean="0"/>
              <a:t>, 'Kashmir').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for reasoning</a:t>
            </a:r>
          </a:p>
        </p:txBody>
      </p:sp>
      <p:grpSp>
        <p:nvGrpSpPr>
          <p:cNvPr id="2" name="Group 44"/>
          <p:cNvGrpSpPr/>
          <p:nvPr/>
        </p:nvGrpSpPr>
        <p:grpSpPr>
          <a:xfrm>
            <a:off x="914400" y="2057400"/>
            <a:ext cx="7213600" cy="3965575"/>
            <a:chOff x="971550" y="2563813"/>
            <a:chExt cx="7213600" cy="3965575"/>
          </a:xfrm>
        </p:grpSpPr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6804025" y="3425825"/>
              <a:ext cx="112713" cy="1079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6770688" y="2946400"/>
              <a:ext cx="14144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Event_Game</a:t>
              </a: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5262563" y="3579813"/>
              <a:ext cx="114300" cy="11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2779713" y="2563813"/>
              <a:ext cx="803275" cy="346075"/>
            </a:xfrm>
            <a:prstGeom prst="rect">
              <a:avLst/>
            </a:prstGeom>
            <a:noFill/>
            <a:ln w="9525" cap="rnd">
              <a:solidFill>
                <a:srgbClr val="000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Player</a:t>
              </a:r>
            </a:p>
          </p:txBody>
        </p:sp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3343275" y="3033713"/>
              <a:ext cx="112713" cy="1095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4699000" y="3111500"/>
              <a:ext cx="7143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Team</a:t>
              </a:r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>
              <a:off x="2665413" y="3690938"/>
              <a:ext cx="114300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1898650" y="5559425"/>
              <a:ext cx="21923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Event_Final_Scoring</a:t>
              </a: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4019550" y="5551488"/>
              <a:ext cx="114300" cy="106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2" name="Oval 14"/>
            <p:cNvSpPr>
              <a:spLocks noChangeArrowheads="1"/>
            </p:cNvSpPr>
            <p:nvPr/>
          </p:nvSpPr>
          <p:spPr bwMode="auto">
            <a:xfrm>
              <a:off x="5376863" y="5878513"/>
              <a:ext cx="111125" cy="1095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3" name="Text Box 15"/>
            <p:cNvSpPr txBox="1">
              <a:spLocks noChangeArrowheads="1"/>
            </p:cNvSpPr>
            <p:nvPr/>
          </p:nvSpPr>
          <p:spPr bwMode="auto">
            <a:xfrm>
              <a:off x="5303838" y="5518150"/>
              <a:ext cx="7477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Score</a:t>
              </a:r>
            </a:p>
          </p:txBody>
        </p:sp>
        <p:sp>
          <p:nvSpPr>
            <p:cNvPr id="94224" name="Oval 16"/>
            <p:cNvSpPr>
              <a:spLocks noChangeArrowheads="1"/>
            </p:cNvSpPr>
            <p:nvPr/>
          </p:nvSpPr>
          <p:spPr bwMode="auto">
            <a:xfrm>
              <a:off x="2890838" y="4346575"/>
              <a:ext cx="114300" cy="111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5" name="Text Box 17"/>
            <p:cNvSpPr txBox="1">
              <a:spLocks noChangeArrowheads="1"/>
            </p:cNvSpPr>
            <p:nvPr/>
          </p:nvSpPr>
          <p:spPr bwMode="auto">
            <a:xfrm>
              <a:off x="1762125" y="4205288"/>
              <a:ext cx="1017588" cy="3460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Measure</a:t>
              </a:r>
            </a:p>
          </p:txBody>
        </p:sp>
        <p:sp>
          <p:nvSpPr>
            <p:cNvPr id="94226" name="Text Box 18"/>
            <p:cNvSpPr txBox="1">
              <a:spLocks noChangeArrowheads="1"/>
            </p:cNvSpPr>
            <p:nvPr/>
          </p:nvSpPr>
          <p:spPr bwMode="auto">
            <a:xfrm>
              <a:off x="971550" y="3548063"/>
              <a:ext cx="16049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Event_Scoring</a:t>
              </a:r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3568700" y="4784725"/>
              <a:ext cx="114300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8" name="Text Box 20"/>
            <p:cNvSpPr txBox="1">
              <a:spLocks noChangeArrowheads="1"/>
            </p:cNvSpPr>
            <p:nvPr/>
          </p:nvSpPr>
          <p:spPr bwMode="auto">
            <a:xfrm>
              <a:off x="2720975" y="4795838"/>
              <a:ext cx="12668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  <a:cs typeface="Arial" charset="0"/>
                </a:rPr>
                <a:t>Event_Play</a:t>
              </a:r>
            </a:p>
          </p:txBody>
        </p:sp>
        <p:cxnSp>
          <p:nvCxnSpPr>
            <p:cNvPr id="94229" name="AutoShape 21"/>
            <p:cNvCxnSpPr>
              <a:cxnSpLocks noChangeShapeType="1"/>
              <a:stCxn id="94215" idx="5"/>
              <a:endCxn id="94213" idx="2"/>
            </p:cNvCxnSpPr>
            <p:nvPr/>
          </p:nvCxnSpPr>
          <p:spPr bwMode="auto">
            <a:xfrm rot="5400000" flipH="1" flipV="1">
              <a:off x="6040438" y="2854325"/>
              <a:ext cx="141288" cy="1500187"/>
            </a:xfrm>
            <a:prstGeom prst="curvedConnector3">
              <a:avLst>
                <a:gd name="adj1" fmla="val -10556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94230" name="AutoShape 22"/>
            <p:cNvCxnSpPr>
              <a:cxnSpLocks noChangeShapeType="1"/>
              <a:stCxn id="94215" idx="7"/>
              <a:endCxn id="94213" idx="0"/>
            </p:cNvCxnSpPr>
            <p:nvPr/>
          </p:nvCxnSpPr>
          <p:spPr bwMode="auto">
            <a:xfrm rot="16200000">
              <a:off x="6026150" y="2760663"/>
              <a:ext cx="169863" cy="1500187"/>
            </a:xfrm>
            <a:prstGeom prst="curvedConnector3">
              <a:avLst>
                <a:gd name="adj1" fmla="val 1846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31" name="Text Box 23"/>
            <p:cNvSpPr txBox="1">
              <a:spLocks noChangeArrowheads="1"/>
            </p:cNvSpPr>
            <p:nvPr/>
          </p:nvSpPr>
          <p:spPr bwMode="auto">
            <a:xfrm>
              <a:off x="5592763" y="3013075"/>
              <a:ext cx="12747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homeTeam</a:t>
              </a:r>
            </a:p>
          </p:txBody>
        </p:sp>
        <p:sp>
          <p:nvSpPr>
            <p:cNvPr id="94232" name="Text Box 24"/>
            <p:cNvSpPr txBox="1">
              <a:spLocks noChangeArrowheads="1"/>
            </p:cNvSpPr>
            <p:nvPr/>
          </p:nvSpPr>
          <p:spPr bwMode="auto">
            <a:xfrm>
              <a:off x="5562600" y="3773488"/>
              <a:ext cx="10810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awayTeam</a:t>
              </a:r>
            </a:p>
          </p:txBody>
        </p:sp>
        <p:cxnSp>
          <p:nvCxnSpPr>
            <p:cNvPr id="94233" name="AutoShape 25"/>
            <p:cNvCxnSpPr>
              <a:cxnSpLocks noChangeShapeType="1"/>
              <a:stCxn id="94217" idx="4"/>
              <a:endCxn id="94219" idx="0"/>
            </p:cNvCxnSpPr>
            <p:nvPr/>
          </p:nvCxnSpPr>
          <p:spPr bwMode="auto">
            <a:xfrm flipH="1">
              <a:off x="2720975" y="3143250"/>
              <a:ext cx="677863" cy="547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94234" name="AutoShape 26"/>
            <p:cNvCxnSpPr>
              <a:cxnSpLocks noChangeShapeType="1"/>
              <a:stCxn id="94217" idx="6"/>
              <a:endCxn id="94215" idx="5"/>
            </p:cNvCxnSpPr>
            <p:nvPr/>
          </p:nvCxnSpPr>
          <p:spPr bwMode="auto">
            <a:xfrm>
              <a:off x="3455988" y="3089275"/>
              <a:ext cx="1905000" cy="585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35" name="Text Box 27"/>
            <p:cNvSpPr txBox="1">
              <a:spLocks noChangeArrowheads="1"/>
            </p:cNvSpPr>
            <p:nvPr/>
          </p:nvSpPr>
          <p:spPr bwMode="auto">
            <a:xfrm rot="1023188">
              <a:off x="3713163" y="2865438"/>
              <a:ext cx="10620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MemberOf</a:t>
              </a:r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 rot="-2165104">
              <a:off x="2170113" y="3162300"/>
              <a:ext cx="852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agentOf</a:t>
              </a:r>
            </a:p>
          </p:txBody>
        </p:sp>
        <p:cxnSp>
          <p:nvCxnSpPr>
            <p:cNvPr id="94237" name="AutoShape 29"/>
            <p:cNvCxnSpPr>
              <a:cxnSpLocks noChangeShapeType="1"/>
              <a:stCxn id="94215" idx="4"/>
              <a:endCxn id="94221" idx="3"/>
            </p:cNvCxnSpPr>
            <p:nvPr/>
          </p:nvCxnSpPr>
          <p:spPr bwMode="auto">
            <a:xfrm rot="5400000">
              <a:off x="3769519" y="4055269"/>
              <a:ext cx="1914525" cy="11858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38" name="Text Box 30"/>
            <p:cNvSpPr txBox="1">
              <a:spLocks noChangeArrowheads="1"/>
            </p:cNvSpPr>
            <p:nvPr/>
          </p:nvSpPr>
          <p:spPr bwMode="auto">
            <a:xfrm rot="-3444445">
              <a:off x="4539456" y="4666457"/>
              <a:ext cx="13160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winningTeam</a:t>
              </a:r>
            </a:p>
          </p:txBody>
        </p:sp>
        <p:sp>
          <p:nvSpPr>
            <p:cNvPr id="94239" name="Text Box 31"/>
            <p:cNvSpPr txBox="1">
              <a:spLocks noChangeArrowheads="1"/>
            </p:cNvSpPr>
            <p:nvPr/>
          </p:nvSpPr>
          <p:spPr bwMode="auto">
            <a:xfrm rot="-3469380">
              <a:off x="3746500" y="4318000"/>
              <a:ext cx="12763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r" rtl="1"/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loosingTeam</a:t>
              </a:r>
            </a:p>
          </p:txBody>
        </p:sp>
        <p:cxnSp>
          <p:nvCxnSpPr>
            <p:cNvPr id="94240" name="AutoShape 32"/>
            <p:cNvCxnSpPr>
              <a:cxnSpLocks noChangeShapeType="1"/>
              <a:stCxn id="94219" idx="2"/>
              <a:endCxn id="94224" idx="7"/>
            </p:cNvCxnSpPr>
            <p:nvPr/>
          </p:nvCxnSpPr>
          <p:spPr bwMode="auto">
            <a:xfrm>
              <a:off x="2720975" y="3800475"/>
              <a:ext cx="265113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2208213" y="4587875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hasProperty</a:t>
              </a:r>
            </a:p>
          </p:txBody>
        </p:sp>
        <p:cxnSp>
          <p:nvCxnSpPr>
            <p:cNvPr id="94242" name="AutoShape 34"/>
            <p:cNvCxnSpPr>
              <a:cxnSpLocks noChangeShapeType="1"/>
              <a:stCxn id="94227" idx="1"/>
              <a:endCxn id="94224" idx="5"/>
            </p:cNvCxnSpPr>
            <p:nvPr/>
          </p:nvCxnSpPr>
          <p:spPr bwMode="auto">
            <a:xfrm flipH="1" flipV="1">
              <a:off x="2986088" y="4441825"/>
              <a:ext cx="582612" cy="396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cxnSp>
          <p:nvCxnSpPr>
            <p:cNvPr id="94243" name="AutoShape 35"/>
            <p:cNvCxnSpPr>
              <a:cxnSpLocks noChangeShapeType="1"/>
              <a:stCxn id="94221" idx="2"/>
              <a:endCxn id="94222" idx="2"/>
            </p:cNvCxnSpPr>
            <p:nvPr/>
          </p:nvCxnSpPr>
          <p:spPr bwMode="auto">
            <a:xfrm rot="16200000" flipH="1">
              <a:off x="4590257" y="5145881"/>
              <a:ext cx="274638" cy="1298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44" name="Text Box 36"/>
            <p:cNvSpPr txBox="1">
              <a:spLocks noChangeArrowheads="1"/>
            </p:cNvSpPr>
            <p:nvPr/>
          </p:nvSpPr>
          <p:spPr bwMode="auto">
            <a:xfrm>
              <a:off x="1647825" y="3870325"/>
              <a:ext cx="121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hasProperty</a:t>
              </a:r>
            </a:p>
          </p:txBody>
        </p:sp>
        <p:cxnSp>
          <p:nvCxnSpPr>
            <p:cNvPr id="94245" name="AutoShape 37"/>
            <p:cNvCxnSpPr>
              <a:cxnSpLocks noChangeShapeType="1"/>
              <a:stCxn id="94217" idx="4"/>
              <a:endCxn id="94227" idx="0"/>
            </p:cNvCxnSpPr>
            <p:nvPr/>
          </p:nvCxnSpPr>
          <p:spPr bwMode="auto">
            <a:xfrm>
              <a:off x="3398838" y="3143250"/>
              <a:ext cx="227012" cy="164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</p:cxnSp>
        <p:sp>
          <p:nvSpPr>
            <p:cNvPr id="94246" name="Text Box 38"/>
            <p:cNvSpPr txBox="1">
              <a:spLocks noChangeArrowheads="1"/>
            </p:cNvSpPr>
            <p:nvPr/>
          </p:nvSpPr>
          <p:spPr bwMode="auto">
            <a:xfrm rot="4966541">
              <a:off x="3194844" y="3721894"/>
              <a:ext cx="852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agentOf</a:t>
              </a:r>
            </a:p>
          </p:txBody>
        </p:sp>
        <p:sp>
          <p:nvSpPr>
            <p:cNvPr id="94247" name="Freeform 39"/>
            <p:cNvSpPr>
              <a:spLocks/>
            </p:cNvSpPr>
            <p:nvPr/>
          </p:nvSpPr>
          <p:spPr bwMode="auto">
            <a:xfrm>
              <a:off x="4030663" y="5653088"/>
              <a:ext cx="1370012" cy="682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240"/>
                </a:cxn>
                <a:cxn ang="0">
                  <a:pos x="516" y="129"/>
                </a:cxn>
              </a:cxnLst>
              <a:rect l="0" t="0" r="r" b="b"/>
              <a:pathLst>
                <a:path w="516" h="261">
                  <a:moveTo>
                    <a:pt x="0" y="0"/>
                  </a:moveTo>
                  <a:cubicBezTo>
                    <a:pt x="27" y="108"/>
                    <a:pt x="50" y="219"/>
                    <a:pt x="136" y="240"/>
                  </a:cubicBezTo>
                  <a:cubicBezTo>
                    <a:pt x="222" y="261"/>
                    <a:pt x="437" y="152"/>
                    <a:pt x="516" y="12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Text Box 40"/>
            <p:cNvSpPr txBox="1">
              <a:spLocks noChangeArrowheads="1"/>
            </p:cNvSpPr>
            <p:nvPr/>
          </p:nvSpPr>
          <p:spPr bwMode="auto">
            <a:xfrm>
              <a:off x="4022725" y="6224588"/>
              <a:ext cx="1346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winningScore</a:t>
              </a:r>
            </a:p>
          </p:txBody>
        </p:sp>
        <p:sp>
          <p:nvSpPr>
            <p:cNvPr id="94249" name="Text Box 41"/>
            <p:cNvSpPr txBox="1">
              <a:spLocks noChangeArrowheads="1"/>
            </p:cNvSpPr>
            <p:nvPr/>
          </p:nvSpPr>
          <p:spPr bwMode="auto">
            <a:xfrm>
              <a:off x="4130675" y="5564188"/>
              <a:ext cx="13065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66FF"/>
                  </a:solidFill>
                  <a:latin typeface="Arial" charset="0"/>
                  <a:cs typeface="Arial" charset="0"/>
                </a:rPr>
                <a:t>loosingScore</a:t>
              </a:r>
            </a:p>
          </p:txBody>
        </p:sp>
        <p:sp>
          <p:nvSpPr>
            <p:cNvPr id="94250" name="Freeform 42"/>
            <p:cNvSpPr>
              <a:spLocks/>
            </p:cNvSpPr>
            <p:nvPr/>
          </p:nvSpPr>
          <p:spPr bwMode="auto">
            <a:xfrm>
              <a:off x="4078288" y="3679825"/>
              <a:ext cx="1201737" cy="1871663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198" y="295"/>
                </a:cxn>
                <a:cxn ang="0">
                  <a:pos x="0" y="715"/>
                </a:cxn>
              </a:cxnLst>
              <a:rect l="0" t="0" r="r" b="b"/>
              <a:pathLst>
                <a:path w="453" h="715">
                  <a:moveTo>
                    <a:pt x="453" y="0"/>
                  </a:moveTo>
                  <a:cubicBezTo>
                    <a:pt x="411" y="49"/>
                    <a:pt x="273" y="176"/>
                    <a:pt x="198" y="295"/>
                  </a:cubicBezTo>
                  <a:cubicBezTo>
                    <a:pt x="123" y="414"/>
                    <a:pt x="41" y="627"/>
                    <a:pt x="0" y="71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0198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Hans </a:t>
            </a:r>
            <a:r>
              <a:rPr lang="en-US" dirty="0" err="1" smtClean="0"/>
              <a:t>Chalupsky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Text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Machine Reading</a:t>
            </a:r>
            <a:endParaRPr lang="en-US" sz="40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81000" y="4648200"/>
            <a:ext cx="3505200" cy="1600200"/>
          </a:xfrm>
        </p:spPr>
        <p:txBody>
          <a:bodyPr/>
          <a:lstStyle/>
          <a:p>
            <a:r>
              <a:rPr lang="en-US" dirty="0" smtClean="0"/>
              <a:t>Bridge a gap</a:t>
            </a:r>
          </a:p>
          <a:p>
            <a:r>
              <a:rPr lang="en-US" dirty="0" smtClean="0"/>
              <a:t>A gap between “representations”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 bwMode="auto">
          <a:xfrm>
            <a:off x="609600" y="25146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685800" y="25908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7" name="Folded Corner 6"/>
          <p:cNvSpPr/>
          <p:nvPr/>
        </p:nvSpPr>
        <p:spPr bwMode="auto">
          <a:xfrm>
            <a:off x="762000" y="26670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838200" y="2743200"/>
            <a:ext cx="609600" cy="914400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19400" y="2286000"/>
            <a:ext cx="2057400" cy="1828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6600" dirty="0" smtClean="0">
                <a:latin typeface="Candara" pitchFamily="34" charset="0"/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953000" y="5867400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315200" y="58674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76800" y="548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Question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548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Answer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 bwMode="auto">
          <a:xfrm>
            <a:off x="1447800" y="3200400"/>
            <a:ext cx="13716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019800" y="5334000"/>
            <a:ext cx="1295400" cy="9906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Reasoning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System</a:t>
            </a:r>
          </a:p>
        </p:txBody>
      </p:sp>
      <p:cxnSp>
        <p:nvCxnSpPr>
          <p:cNvPr id="57" name="Shape 56"/>
          <p:cNvCxnSpPr>
            <a:stCxn id="9" idx="2"/>
          </p:cNvCxnSpPr>
          <p:nvPr/>
        </p:nvCxnSpPr>
        <p:spPr bwMode="auto">
          <a:xfrm rot="16200000" flipH="1">
            <a:off x="4210050" y="3752850"/>
            <a:ext cx="1447800" cy="2171700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Isosceles Triangle 41"/>
          <p:cNvSpPr/>
          <p:nvPr/>
        </p:nvSpPr>
        <p:spPr bwMode="auto">
          <a:xfrm>
            <a:off x="6477000" y="3810000"/>
            <a:ext cx="2514600" cy="1295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</a:rPr>
              <a:t>Target Ontology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Target Ontology </a:t>
            </a:r>
            <a:r>
              <a:rPr lang="en-US" sz="2400" dirty="0" smtClean="0"/>
              <a:t>is oriented to express the QA language</a:t>
            </a:r>
          </a:p>
          <a:p>
            <a:endParaRPr lang="en-US" sz="2400" dirty="0" smtClean="0"/>
          </a:p>
          <a:p>
            <a:r>
              <a:rPr lang="en-US" sz="2400" dirty="0" smtClean="0"/>
              <a:t>An extension is needed to enable reasoning: </a:t>
            </a:r>
            <a:r>
              <a:rPr lang="en-US" sz="2400" b="1" dirty="0" smtClean="0"/>
              <a:t>Reasoning Ontology</a:t>
            </a:r>
          </a:p>
          <a:p>
            <a:endParaRPr lang="en-US" sz="2400" dirty="0" smtClean="0"/>
          </a:p>
          <a:p>
            <a:r>
              <a:rPr lang="en-US" sz="2400" dirty="0" smtClean="0"/>
              <a:t>Both are far from text</a:t>
            </a:r>
          </a:p>
          <a:p>
            <a:endParaRPr lang="en-US" sz="2400" dirty="0" smtClean="0"/>
          </a:p>
          <a:p>
            <a:r>
              <a:rPr lang="en-US" sz="2400" dirty="0" smtClean="0"/>
              <a:t>We will several intermediate representations</a:t>
            </a:r>
          </a:p>
          <a:p>
            <a:r>
              <a:rPr lang="en-US" sz="2400" dirty="0" smtClean="0"/>
              <a:t>And a mapping between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uk">
  <a:themeElements>
    <a:clrScheme name="Anuk 11">
      <a:dk1>
        <a:srgbClr val="000000"/>
      </a:dk1>
      <a:lt1>
        <a:srgbClr val="FFFFFF"/>
      </a:lt1>
      <a:dk2>
        <a:srgbClr val="FFFFFF"/>
      </a:dk2>
      <a:lt2>
        <a:srgbClr val="314751"/>
      </a:lt2>
      <a:accent1>
        <a:srgbClr val="173849"/>
      </a:accent1>
      <a:accent2>
        <a:srgbClr val="CC6600"/>
      </a:accent2>
      <a:accent3>
        <a:srgbClr val="FFFFFF"/>
      </a:accent3>
      <a:accent4>
        <a:srgbClr val="000000"/>
      </a:accent4>
      <a:accent5>
        <a:srgbClr val="ABAEB1"/>
      </a:accent5>
      <a:accent6>
        <a:srgbClr val="B95C00"/>
      </a:accent6>
      <a:hlink>
        <a:srgbClr val="006666"/>
      </a:hlink>
      <a:folHlink>
        <a:srgbClr val="5F5F5F"/>
      </a:folHlink>
    </a:clrScheme>
    <a:fontScheme name="Anuk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lnDef>
  </a:objectDefaults>
  <a:extraClrSchemeLst>
    <a:extraClrScheme>
      <a:clrScheme name="Anuk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k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k 11">
        <a:dk1>
          <a:srgbClr val="000000"/>
        </a:dk1>
        <a:lt1>
          <a:srgbClr val="FFFFFF"/>
        </a:lt1>
        <a:dk2>
          <a:srgbClr val="FFFFFF"/>
        </a:dk2>
        <a:lt2>
          <a:srgbClr val="314751"/>
        </a:lt2>
        <a:accent1>
          <a:srgbClr val="173849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ABAEB1"/>
        </a:accent5>
        <a:accent6>
          <a:srgbClr val="B95C00"/>
        </a:accent6>
        <a:hlink>
          <a:srgbClr val="00666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Anuk</Template>
  <TotalTime>2149</TotalTime>
  <Words>3865</Words>
  <Application>Microsoft Office PowerPoint</Application>
  <PresentationFormat>Presentación en pantalla (4:3)</PresentationFormat>
  <Paragraphs>733</Paragraphs>
  <Slides>57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Anuk</vt:lpstr>
      <vt:lpstr>Acrobat Document</vt:lpstr>
      <vt:lpstr>Toward a Reading Machine</vt:lpstr>
      <vt:lpstr>Machine Reading</vt:lpstr>
      <vt:lpstr>Machine Reading</vt:lpstr>
      <vt:lpstr>Machine Reading Program</vt:lpstr>
      <vt:lpstr>Machine Reading Program</vt:lpstr>
      <vt:lpstr>Query in a Target Ontology</vt:lpstr>
      <vt:lpstr>Representation for reasoning</vt:lpstr>
      <vt:lpstr>Machine Reading</vt:lpstr>
      <vt:lpstr>Representation gap</vt:lpstr>
      <vt:lpstr>Mapping between representations</vt:lpstr>
      <vt:lpstr>RACR NFL v.1</vt:lpstr>
      <vt:lpstr>Not good enough</vt:lpstr>
      <vt:lpstr>A challenge</vt:lpstr>
      <vt:lpstr>Reading Machine</vt:lpstr>
      <vt:lpstr>IE approach</vt:lpstr>
      <vt:lpstr>ISI Reading Machine</vt:lpstr>
      <vt:lpstr>Bridging the gap</vt:lpstr>
      <vt:lpstr>Representation</vt:lpstr>
      <vt:lpstr>Representation</vt:lpstr>
      <vt:lpstr>Semantic Dependency Graphs</vt:lpstr>
      <vt:lpstr>Semantic Dependency Graphs</vt:lpstr>
      <vt:lpstr>What else?</vt:lpstr>
      <vt:lpstr>Classes</vt:lpstr>
      <vt:lpstr>Classes</vt:lpstr>
      <vt:lpstr>Classes from text</vt:lpstr>
      <vt:lpstr>Most frequent has-instance</vt:lpstr>
      <vt:lpstr>Most frequent classes</vt:lpstr>
      <vt:lpstr>Classes from text</vt:lpstr>
      <vt:lpstr>Classes</vt:lpstr>
      <vt:lpstr>Relations</vt:lpstr>
      <vt:lpstr>Relations</vt:lpstr>
      <vt:lpstr>Most frequent propositions</vt:lpstr>
      <vt:lpstr>Most frequent propositions</vt:lpstr>
      <vt:lpstr>Most frequent “relations”</vt:lpstr>
      <vt:lpstr>Most frequent “relations”</vt:lpstr>
      <vt:lpstr>Most probable typed relations</vt:lpstr>
      <vt:lpstr>Relations between classes</vt:lpstr>
      <vt:lpstr>Relations between classes</vt:lpstr>
      <vt:lpstr>Inferring entity classes</vt:lpstr>
      <vt:lpstr>Propositions into axioms</vt:lpstr>
      <vt:lpstr>Relations between events</vt:lpstr>
      <vt:lpstr>Relations between events</vt:lpstr>
      <vt:lpstr>Relations between events</vt:lpstr>
      <vt:lpstr>Relations</vt:lpstr>
      <vt:lpstr>How it looks like now?</vt:lpstr>
      <vt:lpstr>The Reading Machine</vt:lpstr>
      <vt:lpstr>Conclusions</vt:lpstr>
      <vt:lpstr>References</vt:lpstr>
      <vt:lpstr>Thanks!</vt:lpstr>
      <vt:lpstr>Domain issue</vt:lpstr>
      <vt:lpstr>Domain issue</vt:lpstr>
      <vt:lpstr>Domain issue</vt:lpstr>
      <vt:lpstr>Paraphrasing</vt:lpstr>
      <vt:lpstr>A quarterback is not a player</vt:lpstr>
      <vt:lpstr>They are what they do</vt:lpstr>
      <vt:lpstr>Rephrasing</vt:lpstr>
      <vt:lpstr>Rephrasing</vt:lpstr>
    </vt:vector>
  </TitlesOfParts>
  <Company>USC/ISI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Stores for Machine Reading</dc:title>
  <dc:creator>Anselmo</dc:creator>
  <cp:lastModifiedBy>Anselmo Peñas</cp:lastModifiedBy>
  <cp:revision>166</cp:revision>
  <dcterms:created xsi:type="dcterms:W3CDTF">2010-06-07T16:52:06Z</dcterms:created>
  <dcterms:modified xsi:type="dcterms:W3CDTF">2010-10-20T08:27:12Z</dcterms:modified>
</cp:coreProperties>
</file>