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2" r:id="rId3"/>
    <p:sldId id="293" r:id="rId4"/>
    <p:sldId id="294" r:id="rId5"/>
    <p:sldId id="299" r:id="rId6"/>
    <p:sldId id="295" r:id="rId7"/>
    <p:sldId id="305" r:id="rId8"/>
    <p:sldId id="298" r:id="rId9"/>
    <p:sldId id="308" r:id="rId10"/>
    <p:sldId id="304" r:id="rId11"/>
    <p:sldId id="310" r:id="rId12"/>
    <p:sldId id="301" r:id="rId13"/>
    <p:sldId id="303" r:id="rId14"/>
    <p:sldId id="302" r:id="rId15"/>
    <p:sldId id="311" r:id="rId16"/>
    <p:sldId id="312" r:id="rId17"/>
    <p:sldId id="313" r:id="rId18"/>
    <p:sldId id="314" r:id="rId19"/>
    <p:sldId id="315" r:id="rId20"/>
    <p:sldId id="316" r:id="rId21"/>
    <p:sldId id="317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442" autoAdjust="0"/>
    <p:restoredTop sz="95604" autoAdjust="0"/>
  </p:normalViewPr>
  <p:slideViewPr>
    <p:cSldViewPr>
      <p:cViewPr varScale="1">
        <p:scale>
          <a:sx n="57" d="100"/>
          <a:sy n="57" d="100"/>
        </p:scale>
        <p:origin x="-84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oAnuk"/>
          <p:cNvPicPr>
            <a:picLocks noChangeAspect="1" noChangeArrowheads="1"/>
          </p:cNvPicPr>
          <p:nvPr/>
        </p:nvPicPr>
        <p:blipFill>
          <a:blip r:embed="rId2" cstate="print">
            <a:lum bright="-48000" contrast="-42000"/>
            <a:grayscl/>
          </a:blip>
          <a:srcRect/>
          <a:stretch>
            <a:fillRect/>
          </a:stretch>
        </p:blipFill>
        <p:spPr bwMode="auto">
          <a:xfrm>
            <a:off x="2124075" y="260350"/>
            <a:ext cx="7019925" cy="30241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05000" y="1219200"/>
            <a:ext cx="3175" cy="2065338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fld id="{EA61ABF0-8667-4F2E-8895-9DAF044CF53E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r>
              <a:rPr lang="es-ES" noProof="0" smtClean="0"/>
              <a:t>Haga clic en el icono para agregar una tabla</a:t>
            </a:r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ítulo y texto encima de l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70104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4038600"/>
            <a:ext cx="7010400" cy="1981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ítulo, text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5181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447800"/>
            <a:ext cx="4038600" cy="5181600"/>
          </a:xfrm>
        </p:spPr>
        <p:txBody>
          <a:bodyPr/>
          <a:lstStyle/>
          <a:p>
            <a:r>
              <a:rPr lang="es-ES" smtClean="0"/>
              <a:t>Haga clic en el icono para agregar un gráfico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ABF0-8667-4F2E-8895-9DAF044CF53E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0" y="188913"/>
            <a:ext cx="1476375" cy="519112"/>
          </a:xfrm>
          <a:prstGeom prst="rect">
            <a:avLst/>
          </a:prstGeom>
          <a:solidFill>
            <a:srgbClr val="C0C0C0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2800" b="1">
                <a:solidFill>
                  <a:schemeClr val="tx2"/>
                </a:solidFill>
                <a:latin typeface="+mn-lt"/>
              </a:rPr>
              <a:t>UNED</a:t>
            </a:r>
          </a:p>
        </p:txBody>
      </p:sp>
      <p:pic>
        <p:nvPicPr>
          <p:cNvPr id="1027" name="Picture 2" descr="fondoAnuk"/>
          <p:cNvPicPr>
            <a:picLocks noChangeAspect="1" noChangeArrowheads="1"/>
          </p:cNvPicPr>
          <p:nvPr/>
        </p:nvPicPr>
        <p:blipFill>
          <a:blip r:embed="rId16" cstate="print">
            <a:lum bright="-48000" contrast="-36000"/>
            <a:grayscl/>
          </a:blip>
          <a:srcRect/>
          <a:stretch>
            <a:fillRect/>
          </a:stretch>
        </p:blipFill>
        <p:spPr bwMode="auto">
          <a:xfrm>
            <a:off x="1547813" y="188913"/>
            <a:ext cx="7596187" cy="1511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ct val="0"/>
              </a:spcBef>
              <a:spcAft>
                <a:spcPts val="0"/>
              </a:spcAft>
              <a:buFontTx/>
              <a:buNone/>
              <a:defRPr sz="1000" smtClean="0">
                <a:latin typeface="Arial" pitchFamily="34" charset="0"/>
              </a:defRPr>
            </a:lvl1pPr>
          </a:lstStyle>
          <a:p>
            <a:fld id="{EA61ABF0-8667-4F2E-8895-9DAF044CF53E}" type="datetimeFigureOut">
              <a:rPr lang="es-ES" smtClean="0"/>
              <a:pPr/>
              <a:t>12/03/2012</a:t>
            </a:fld>
            <a:endParaRPr lang="es-E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ct val="0"/>
              </a:spcBef>
              <a:spcAft>
                <a:spcPts val="0"/>
              </a:spcAft>
              <a:buFontTx/>
              <a:buNone/>
              <a:defRPr sz="1000">
                <a:latin typeface="Arial" pitchFamily="34" charset="0"/>
              </a:defRPr>
            </a:lvl1pPr>
          </a:lstStyle>
          <a:p>
            <a:endParaRPr lang="es-E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FontTx/>
              <a:buNone/>
              <a:defRPr sz="1400" smtClean="0">
                <a:latin typeface="Arial" pitchFamily="34" charset="0"/>
              </a:defRPr>
            </a:lvl1pPr>
          </a:lstStyle>
          <a:p>
            <a:fld id="{23443F6A-F196-4A23-AA19-D5C49BDC131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Aft>
                <a:spcPts val="0"/>
              </a:spcAft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7234238" y="6400800"/>
            <a:ext cx="19097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2400" b="1">
                <a:solidFill>
                  <a:srgbClr val="C0C0C0"/>
                </a:solidFill>
                <a:latin typeface="+mn-lt"/>
              </a:rPr>
              <a:t>nlp.uned.es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bg1"/>
          </a:solidFill>
          <a:latin typeface="Candar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accent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33600" y="476672"/>
            <a:ext cx="7010400" cy="2647528"/>
          </a:xfrm>
        </p:spPr>
        <p:txBody>
          <a:bodyPr/>
          <a:lstStyle/>
          <a:p>
            <a:r>
              <a:rPr lang="en-US" sz="3200" dirty="0"/>
              <a:t>Unsupervised Acquisition </a:t>
            </a:r>
            <a:r>
              <a:rPr lang="en-US" sz="3200" dirty="0" smtClean="0"/>
              <a:t>of </a:t>
            </a:r>
            <a:r>
              <a:rPr lang="en-US" sz="3200" dirty="0" smtClean="0"/>
              <a:t>Axioms </a:t>
            </a:r>
            <a:r>
              <a:rPr lang="en-US" sz="3200" dirty="0" smtClean="0"/>
              <a:t>to Paraphrase Noun </a:t>
            </a:r>
            <a:r>
              <a:rPr lang="en-US" sz="3200" dirty="0"/>
              <a:t>Compounds and Genitives</a:t>
            </a:r>
            <a:r>
              <a:rPr lang="en-US" sz="3200" noProof="0" dirty="0" smtClean="0"/>
              <a:t/>
            </a:r>
            <a:br>
              <a:rPr lang="en-US" sz="3200" noProof="0" dirty="0" smtClean="0"/>
            </a:br>
            <a:r>
              <a:rPr lang="en-US" sz="1800" noProof="0" dirty="0" smtClean="0"/>
              <a:t/>
            </a:r>
            <a:br>
              <a:rPr lang="en-US" sz="1800" noProof="0" dirty="0" smtClean="0"/>
            </a:br>
            <a:r>
              <a:rPr lang="en-US" sz="1800" noProof="0" dirty="0" smtClean="0"/>
              <a:t>CICLING 2012, New Delhi</a:t>
            </a:r>
            <a:endParaRPr lang="en-US" sz="1800" noProof="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33600" y="3733800"/>
            <a:ext cx="6477000" cy="2719536"/>
          </a:xfrm>
        </p:spPr>
        <p:txBody>
          <a:bodyPr/>
          <a:lstStyle/>
          <a:p>
            <a:r>
              <a:rPr lang="en-US" sz="2400" noProof="0" dirty="0" err="1" smtClean="0"/>
              <a:t>Anselmo</a:t>
            </a:r>
            <a:r>
              <a:rPr lang="en-US" sz="2400" noProof="0" dirty="0" smtClean="0"/>
              <a:t> </a:t>
            </a:r>
            <a:r>
              <a:rPr lang="en-US" sz="2400" noProof="0" dirty="0" err="1" smtClean="0"/>
              <a:t>Peñas</a:t>
            </a:r>
            <a:endParaRPr lang="en-US" sz="2400" noProof="0" dirty="0" smtClean="0"/>
          </a:p>
          <a:p>
            <a:r>
              <a:rPr lang="de-DE" sz="2400" dirty="0"/>
              <a:t>NLP &amp; IR Group, </a:t>
            </a:r>
            <a:r>
              <a:rPr lang="en-US" sz="2400" noProof="0" dirty="0" smtClean="0"/>
              <a:t>UNED, Spain</a:t>
            </a:r>
          </a:p>
          <a:p>
            <a:endParaRPr lang="en-US" sz="2400" dirty="0" smtClean="0"/>
          </a:p>
          <a:p>
            <a:r>
              <a:rPr lang="en-US" sz="2400" dirty="0" smtClean="0"/>
              <a:t>Ekaterina </a:t>
            </a:r>
            <a:r>
              <a:rPr lang="en-US" sz="2400" dirty="0" err="1" smtClean="0"/>
              <a:t>Ovchinnikova</a:t>
            </a:r>
            <a:endParaRPr lang="en-US" sz="2400" dirty="0"/>
          </a:p>
          <a:p>
            <a:r>
              <a:rPr lang="en-US" sz="2400" noProof="0" dirty="0" smtClean="0"/>
              <a:t>USC – Information Science Institute, USA</a:t>
            </a:r>
          </a:p>
        </p:txBody>
      </p:sp>
    </p:spTree>
    <p:extLst>
      <p:ext uri="{BB962C8B-B14F-4D97-AF65-F5344CB8AC3E}">
        <p14:creationId xmlns="" xmlns:p14="http://schemas.microsoft.com/office/powerpoint/2010/main" val="22439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620000" cy="4114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Propositions: </a:t>
            </a:r>
            <a:r>
              <a:rPr lang="en-US" sz="2800" b="1" dirty="0" smtClean="0"/>
              <a:t>&lt;</a:t>
            </a:r>
            <a:r>
              <a:rPr lang="en-US" sz="2800" b="1" dirty="0" err="1" smtClean="0"/>
              <a:t>p,a</a:t>
            </a:r>
            <a:r>
              <a:rPr lang="en-US" sz="2800" b="1" dirty="0" smtClean="0"/>
              <a:t>&gt; | P(</a:t>
            </a:r>
            <a:r>
              <a:rPr lang="en-US" sz="2800" b="1" dirty="0" err="1" smtClean="0"/>
              <a:t>p,a</a:t>
            </a:r>
            <a:r>
              <a:rPr lang="en-US" sz="2800" b="1" dirty="0" smtClean="0"/>
              <a:t>)</a:t>
            </a:r>
          </a:p>
          <a:p>
            <a:pPr lvl="1">
              <a:buNone/>
            </a:pPr>
            <a:r>
              <a:rPr lang="en-US" sz="2400" b="1" dirty="0" smtClean="0"/>
              <a:t>p:</a:t>
            </a:r>
            <a:r>
              <a:rPr lang="en-US" sz="2400" dirty="0" smtClean="0"/>
              <a:t> predicate</a:t>
            </a:r>
          </a:p>
          <a:p>
            <a:pPr lvl="1">
              <a:buNone/>
            </a:pPr>
            <a:r>
              <a:rPr lang="en-US" sz="2400" b="1" dirty="0" smtClean="0"/>
              <a:t>a:</a:t>
            </a:r>
            <a:r>
              <a:rPr lang="en-US" sz="2400" dirty="0" smtClean="0"/>
              <a:t> list of arguments &lt;a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…a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&gt;</a:t>
            </a:r>
          </a:p>
          <a:p>
            <a:pPr lvl="1">
              <a:buNone/>
            </a:pPr>
            <a:r>
              <a:rPr lang="en-US" sz="2400" b="1" dirty="0" smtClean="0"/>
              <a:t>P(</a:t>
            </a:r>
            <a:r>
              <a:rPr lang="en-US" sz="2400" b="1" dirty="0" err="1" smtClean="0"/>
              <a:t>p,a</a:t>
            </a:r>
            <a:r>
              <a:rPr lang="en-US" sz="2400" b="1" dirty="0" smtClean="0"/>
              <a:t>): </a:t>
            </a:r>
            <a:r>
              <a:rPr lang="en-US" sz="2400" dirty="0" smtClean="0"/>
              <a:t>joint probability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Class-instance relations: </a:t>
            </a:r>
            <a:r>
              <a:rPr lang="en-US" sz="2800" b="1" dirty="0" smtClean="0"/>
              <a:t>&lt;</a:t>
            </a:r>
            <a:r>
              <a:rPr lang="en-US" sz="2800" b="1" dirty="0" err="1" smtClean="0"/>
              <a:t>c,i</a:t>
            </a:r>
            <a:r>
              <a:rPr lang="en-US" sz="2800" b="1" dirty="0" smtClean="0"/>
              <a:t>&gt; | P(</a:t>
            </a:r>
            <a:r>
              <a:rPr lang="en-US" sz="2800" b="1" dirty="0" err="1" smtClean="0"/>
              <a:t>c,i</a:t>
            </a:r>
            <a:r>
              <a:rPr lang="en-US" sz="2800" b="1" dirty="0" smtClean="0"/>
              <a:t>)</a:t>
            </a:r>
          </a:p>
          <a:p>
            <a:pPr lvl="1">
              <a:buNone/>
            </a:pPr>
            <a:r>
              <a:rPr lang="en-US" sz="2400" b="1" dirty="0" smtClean="0"/>
              <a:t>c: </a:t>
            </a:r>
            <a:r>
              <a:rPr lang="en-US" sz="2400" dirty="0" smtClean="0"/>
              <a:t>class</a:t>
            </a:r>
          </a:p>
          <a:p>
            <a:pPr lvl="1">
              <a:buNone/>
            </a:pPr>
            <a:r>
              <a:rPr lang="en-US" sz="2400" b="1" dirty="0" err="1" smtClean="0"/>
              <a:t>i</a:t>
            </a:r>
            <a:r>
              <a:rPr lang="en-US" sz="2400" b="1" dirty="0" smtClean="0"/>
              <a:t>: </a:t>
            </a:r>
            <a:r>
              <a:rPr lang="en-US" sz="2400" dirty="0" smtClean="0"/>
              <a:t>instance</a:t>
            </a:r>
          </a:p>
          <a:p>
            <a:pPr lvl="1">
              <a:buNone/>
            </a:pPr>
            <a:r>
              <a:rPr lang="en-US" sz="2400" b="1" dirty="0" smtClean="0"/>
              <a:t>P(</a:t>
            </a:r>
            <a:r>
              <a:rPr lang="en-US" sz="2400" b="1" dirty="0" err="1" smtClean="0"/>
              <a:t>c,i</a:t>
            </a:r>
            <a:r>
              <a:rPr lang="en-US" sz="2400" b="1" dirty="0" smtClean="0"/>
              <a:t>): </a:t>
            </a:r>
            <a:r>
              <a:rPr lang="en-US" sz="2400" dirty="0" smtClean="0"/>
              <a:t>joint probability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a predicate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620000" cy="4620344"/>
          </a:xfrm>
        </p:spPr>
        <p:txBody>
          <a:bodyPr/>
          <a:lstStyle/>
          <a:p>
            <a:r>
              <a:rPr lang="en-US" dirty="0" smtClean="0"/>
              <a:t>Let’s consider the following example</a:t>
            </a:r>
          </a:p>
          <a:p>
            <a:pPr lvl="1">
              <a:buNone/>
            </a:pPr>
            <a:r>
              <a:rPr lang="en-US" dirty="0" smtClean="0"/>
              <a:t>	Favre pass</a:t>
            </a:r>
          </a:p>
          <a:p>
            <a:r>
              <a:rPr lang="en-US" dirty="0" smtClean="0"/>
              <a:t>Assume the text has pointed out he is </a:t>
            </a:r>
            <a:r>
              <a:rPr lang="en-US" dirty="0" smtClean="0"/>
              <a:t>a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quarterback</a:t>
            </a:r>
          </a:p>
          <a:p>
            <a:r>
              <a:rPr lang="en-US" dirty="0" smtClean="0"/>
              <a:t>What is Favre doing with the pass?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The same as other quarterbacks</a:t>
            </a:r>
            <a:endParaRPr lang="en-US" dirty="0" smtClean="0"/>
          </a:p>
          <a:p>
            <a:pPr lvl="2"/>
            <a:r>
              <a:rPr lang="en-US" dirty="0" smtClean="0"/>
              <a:t>The quarterbacks </a:t>
            </a:r>
            <a:r>
              <a:rPr lang="en-US" dirty="0" smtClean="0"/>
              <a:t>we </a:t>
            </a:r>
            <a:r>
              <a:rPr lang="en-US" dirty="0" smtClean="0"/>
              <a:t>observed before in the background collection – Proposition Store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a predicate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700808"/>
            <a:ext cx="7620000" cy="4968552"/>
          </a:xfrm>
        </p:spPr>
        <p:txBody>
          <a:bodyPr/>
          <a:lstStyle/>
          <a:p>
            <a:pPr lvl="1">
              <a:buNone/>
            </a:pPr>
            <a:r>
              <a:rPr lang="en-US" dirty="0" smtClean="0"/>
              <a:t>Favre pass -&gt; p </a:t>
            </a:r>
            <a:r>
              <a:rPr lang="en-US" i="1" dirty="0" smtClean="0"/>
              <a:t>|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p|i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/>
          </a:p>
          <a:p>
            <a:pPr lvl="2">
              <a:buNone/>
            </a:pPr>
            <a:r>
              <a:rPr lang="en-US" dirty="0" smtClean="0"/>
              <a:t>Favre -&gt; quarterback |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c|i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>
              <a:buNone/>
            </a:pPr>
            <a:r>
              <a:rPr lang="en-US" dirty="0" smtClean="0"/>
              <a:t>quarterback, pass -&gt; throw |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p|c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already have: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need to estimate: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p|c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/>
              <a:t> </a:t>
            </a:r>
          </a:p>
          <a:p>
            <a:pPr lvl="2">
              <a:buNone/>
            </a:pPr>
            <a:r>
              <a:rPr lang="en-US" dirty="0" smtClean="0"/>
              <a:t>(What other quarterbacks do with passes)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547664" y="3501008"/>
          <a:ext cx="4536504" cy="887577"/>
        </p:xfrm>
        <a:graphic>
          <a:graphicData uri="http://schemas.openxmlformats.org/presentationml/2006/ole">
            <p:oleObj spid="_x0000_s1026" name="Ecuación" r:id="rId3" imgW="1752480" imgH="342720" progId="Equation.3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4427984" y="4581128"/>
          <a:ext cx="2448272" cy="1029582"/>
        </p:xfrm>
        <a:graphic>
          <a:graphicData uri="http://schemas.openxmlformats.org/presentationml/2006/ole">
            <p:oleObj spid="_x0000_s1027" name="Ecuación" r:id="rId4" imgW="13334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a predicate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700808"/>
            <a:ext cx="7620000" cy="4896544"/>
          </a:xfrm>
        </p:spPr>
        <p:txBody>
          <a:bodyPr/>
          <a:lstStyle/>
          <a:p>
            <a:pPr lvl="1">
              <a:buNone/>
            </a:pPr>
            <a:r>
              <a:rPr lang="en-US" sz="2400" dirty="0" smtClean="0"/>
              <a:t>quarterback pass -&gt; p </a:t>
            </a:r>
            <a:r>
              <a:rPr lang="en-US" sz="2400" i="1" dirty="0" smtClean="0"/>
              <a:t>|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p|c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r>
              <a:rPr lang="en-US" sz="2000" dirty="0" err="1" smtClean="0"/>
              <a:t>Steve:Young</a:t>
            </a:r>
            <a:r>
              <a:rPr lang="en-US" sz="2000" dirty="0" smtClean="0"/>
              <a:t> pass -&gt; throw </a:t>
            </a:r>
            <a:r>
              <a:rPr lang="en-US" sz="2000" i="1" dirty="0" smtClean="0"/>
              <a:t>|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p|i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r>
              <a:rPr lang="en-US" sz="2000" dirty="0" smtClean="0"/>
              <a:t>Culpepper pass -&gt; complete |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p|i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r>
              <a:rPr lang="en-US" sz="2000" dirty="0" smtClean="0"/>
              <a:t>…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4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We already have 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i="1" dirty="0" smtClean="0">
                <a:cs typeface="Times New Roman" pitchFamily="18" charset="0"/>
              </a:rPr>
              <a:t>and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p|i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smtClean="0">
                <a:cs typeface="Times New Roman" pitchFamily="18" charset="0"/>
              </a:rPr>
              <a:t>comes from previous observation:  Proposition Store</a:t>
            </a:r>
            <a:endParaRPr lang="en-US" sz="2800" dirty="0" smtClean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/>
        </p:nvGraphicFramePr>
        <p:xfrm>
          <a:off x="1619672" y="3429000"/>
          <a:ext cx="4536504" cy="887577"/>
        </p:xfrm>
        <a:graphic>
          <a:graphicData uri="http://schemas.openxmlformats.org/presentationml/2006/ole">
            <p:oleObj spid="_x0000_s44034" name="Ecuación" r:id="rId3" imgW="1752480" imgH="342720" progId="Equation.3">
              <p:embed/>
            </p:oleObj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4355976" y="4653136"/>
          <a:ext cx="2448272" cy="1029582"/>
        </p:xfrm>
        <a:graphic>
          <a:graphicData uri="http://schemas.openxmlformats.org/presentationml/2006/ole">
            <p:oleObj spid="_x0000_s44035" name="Ecuación" r:id="rId4" imgW="13334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620000" cy="4114800"/>
          </a:xfrm>
        </p:spPr>
        <p:txBody>
          <a:bodyPr/>
          <a:lstStyle/>
          <a:p>
            <a:r>
              <a:rPr lang="en-US" sz="2800" dirty="0" smtClean="0"/>
              <a:t>We want to address the following questions</a:t>
            </a:r>
          </a:p>
          <a:p>
            <a:pPr lvl="1"/>
            <a:r>
              <a:rPr lang="en-US" sz="2400" dirty="0" smtClean="0"/>
              <a:t>Do we find the paraphrases required to enable Textual Entailment</a:t>
            </a:r>
            <a:r>
              <a:rPr lang="en-US" sz="2400" dirty="0" smtClean="0"/>
              <a:t>?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Do all the noun-noun dependencies need to be paraphrased</a:t>
            </a:r>
            <a:r>
              <a:rPr lang="en-US" sz="2400" dirty="0" smtClean="0"/>
              <a:t>?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How frequently NEs appear in them?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setting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Proposition Store from</a:t>
            </a:r>
          </a:p>
          <a:p>
            <a:pPr lvl="1"/>
            <a:r>
              <a:rPr lang="en-US" dirty="0" smtClean="0"/>
              <a:t>216,303 World News</a:t>
            </a:r>
          </a:p>
          <a:p>
            <a:pPr lvl="1"/>
            <a:r>
              <a:rPr lang="en-US" dirty="0" smtClean="0"/>
              <a:t>7,800,000 sentences parsed</a:t>
            </a:r>
          </a:p>
          <a:p>
            <a:endParaRPr lang="en-US" dirty="0" smtClean="0"/>
          </a:p>
          <a:p>
            <a:r>
              <a:rPr lang="en-US" dirty="0" smtClean="0"/>
              <a:t>RTE-2 (Recognizing Textual Entailment)</a:t>
            </a:r>
          </a:p>
          <a:p>
            <a:pPr lvl="1"/>
            <a:r>
              <a:rPr lang="en-US" dirty="0" smtClean="0"/>
              <a:t>83 entailment decisions depend on noun-noun paraphrases </a:t>
            </a:r>
            <a:endParaRPr lang="en-US" dirty="0" smtClean="0"/>
          </a:p>
          <a:p>
            <a:pPr lvl="1"/>
            <a:r>
              <a:rPr lang="en-US" dirty="0" smtClean="0"/>
              <a:t>77 </a:t>
            </a:r>
            <a:r>
              <a:rPr lang="en-US" dirty="0" smtClean="0"/>
              <a:t>different noun-noun </a:t>
            </a:r>
            <a:r>
              <a:rPr lang="en-US" dirty="0" smtClean="0"/>
              <a:t>paraphrases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905000"/>
            <a:ext cx="7776864" cy="4692352"/>
          </a:xfrm>
        </p:spPr>
        <p:txBody>
          <a:bodyPr/>
          <a:lstStyle/>
          <a:p>
            <a:pPr marL="342900" lvl="1" indent="-342900">
              <a:buClr>
                <a:schemeClr val="tx1"/>
              </a:buClr>
              <a:buSzPct val="70000"/>
              <a:buNone/>
            </a:pPr>
            <a:r>
              <a:rPr lang="en-US" dirty="0" smtClean="0"/>
              <a:t>How frequently NEs appear in these pairs?</a:t>
            </a:r>
          </a:p>
          <a:p>
            <a:pPr marL="742950" lvl="2" indent="-342900"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dirty="0" smtClean="0"/>
              <a:t>82% of paraphrases contain at least one NE</a:t>
            </a:r>
          </a:p>
          <a:p>
            <a:pPr marL="742950" lvl="2" indent="-342900"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dirty="0" smtClean="0"/>
              <a:t>62% are paraphrasing NE-N (e.g. Vikings quarterback)</a:t>
            </a:r>
          </a:p>
          <a:p>
            <a:pPr marL="342900" lvl="1" indent="-342900">
              <a:buClr>
                <a:schemeClr val="tx1"/>
              </a:buClr>
              <a:buSzPct val="70000"/>
              <a:buFont typeface="Wingdings" pitchFamily="2" charset="2"/>
              <a:buChar char="¢"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905000"/>
            <a:ext cx="8100392" cy="4114800"/>
          </a:xfrm>
        </p:spPr>
        <p:txBody>
          <a:bodyPr/>
          <a:lstStyle/>
          <a:p>
            <a:pPr marL="342900" lvl="1" indent="-342900">
              <a:buClr>
                <a:schemeClr val="tx1"/>
              </a:buClr>
              <a:buSzPct val="70000"/>
              <a:buNone/>
            </a:pPr>
            <a:r>
              <a:rPr lang="en-US" dirty="0" smtClean="0"/>
              <a:t>Do all the noun-noun dependencies need to be paraphrased?</a:t>
            </a:r>
          </a:p>
          <a:p>
            <a:pPr marL="742950" lvl="2" indent="-342900"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dirty="0" smtClean="0"/>
              <a:t>No, only 54% in </a:t>
            </a:r>
            <a:r>
              <a:rPr lang="en-US" dirty="0" smtClean="0"/>
              <a:t>our </a:t>
            </a:r>
            <a:r>
              <a:rPr lang="en-US" dirty="0" smtClean="0"/>
              <a:t>test set</a:t>
            </a:r>
          </a:p>
          <a:p>
            <a:pPr marL="742950" lvl="2" indent="-342900"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dirty="0" smtClean="0"/>
              <a:t>Some compounds encode semantic relations such as:</a:t>
            </a:r>
          </a:p>
          <a:p>
            <a:pPr marL="1200150" lvl="3" indent="-342900">
              <a:buSzPct val="70000"/>
              <a:buFont typeface="Wingdings" pitchFamily="2" charset="2"/>
              <a:buChar char="¢"/>
            </a:pPr>
            <a:r>
              <a:rPr lang="en-US" sz="1800" dirty="0" smtClean="0"/>
              <a:t>12% are locative relations </a:t>
            </a:r>
            <a:r>
              <a:rPr lang="en-US" sz="1800" dirty="0" smtClean="0"/>
              <a:t>(e.g. New York club)</a:t>
            </a:r>
          </a:p>
          <a:p>
            <a:pPr marL="1200150" lvl="3" indent="-342900">
              <a:buSzPct val="70000"/>
              <a:buFont typeface="Wingdings" pitchFamily="2" charset="2"/>
              <a:buChar char="¢"/>
            </a:pPr>
            <a:r>
              <a:rPr lang="en-US" sz="1800" dirty="0" smtClean="0"/>
              <a:t>Temporal relations </a:t>
            </a:r>
            <a:r>
              <a:rPr lang="en-US" sz="1800" dirty="0" smtClean="0"/>
              <a:t>(e.g. April 23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</a:t>
            </a:r>
            <a:r>
              <a:rPr lang="en-US" sz="1800" dirty="0" smtClean="0"/>
              <a:t>strike , Friday semi-final)</a:t>
            </a:r>
            <a:endParaRPr lang="en-US" sz="1800" dirty="0" smtClean="0"/>
          </a:p>
          <a:p>
            <a:pPr marL="1200150" lvl="3" indent="-342900">
              <a:buSzPct val="70000"/>
              <a:buFont typeface="Wingdings" pitchFamily="2" charset="2"/>
              <a:buChar char="¢"/>
            </a:pPr>
            <a:r>
              <a:rPr lang="en-US" sz="1800" dirty="0" smtClean="0"/>
              <a:t>Class-instance </a:t>
            </a:r>
            <a:r>
              <a:rPr lang="en-US" sz="1800" dirty="0" smtClean="0"/>
              <a:t> relations (e.g</a:t>
            </a:r>
            <a:r>
              <a:rPr lang="en-US" sz="1800" dirty="0" smtClean="0"/>
              <a:t>. quarterback </a:t>
            </a:r>
            <a:r>
              <a:rPr lang="en-US" sz="1800" dirty="0" smtClean="0"/>
              <a:t>Favre)</a:t>
            </a:r>
          </a:p>
          <a:p>
            <a:pPr marL="1200150" lvl="3" indent="-342900">
              <a:buSzPct val="70000"/>
              <a:buFont typeface="Wingdings" pitchFamily="2" charset="2"/>
              <a:buChar char="¢"/>
            </a:pPr>
            <a:r>
              <a:rPr lang="en-US" sz="1800" dirty="0" smtClean="0"/>
              <a:t>Measure, …</a:t>
            </a:r>
            <a:endParaRPr lang="en-US" sz="1800" dirty="0" smtClean="0"/>
          </a:p>
          <a:p>
            <a:pPr marL="742950" lvl="2" indent="-342900">
              <a:buSzPct val="70000"/>
              <a:buFont typeface="Wingdings" pitchFamily="2" charset="2"/>
              <a:buChar char="¢"/>
            </a:pPr>
            <a:r>
              <a:rPr lang="en-US" dirty="0" smtClean="0"/>
              <a:t>Some are trivial:</a:t>
            </a:r>
          </a:p>
          <a:p>
            <a:pPr marL="1200150" lvl="3" indent="-342900">
              <a:buSzPct val="70000"/>
              <a:buFont typeface="Wingdings" pitchFamily="2" charset="2"/>
              <a:buChar char="¢"/>
            </a:pPr>
            <a:r>
              <a:rPr lang="en-US" dirty="0" smtClean="0"/>
              <a:t>27% are paraphrased with “of”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19672" y="1916832"/>
            <a:ext cx="6696744" cy="1512168"/>
          </a:xfrm>
        </p:spPr>
        <p:txBody>
          <a:bodyPr/>
          <a:lstStyle/>
          <a:p>
            <a:pPr marL="342900" lvl="1" indent="-342900"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sz="2000" dirty="0" smtClean="0"/>
              <a:t>Do we find the paraphrases required to enable Textual Entailment?</a:t>
            </a:r>
          </a:p>
          <a:p>
            <a:pPr marL="742950" lvl="2" indent="-342900"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US" sz="2000" dirty="0" smtClean="0"/>
              <a:t>Yes in 63% of non-trivial cases</a:t>
            </a:r>
          </a:p>
          <a:p>
            <a:endParaRPr lang="en-US" sz="20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51520" y="3068960"/>
          <a:ext cx="8712968" cy="3516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7272808"/>
              </a:tblGrid>
              <a:tr h="2362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Proposition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Paraphrase</a:t>
                      </a:r>
                      <a:endParaRPr lang="en-US" dirty="0"/>
                    </a:p>
                  </a:txBody>
                  <a:tcPr/>
                </a:tc>
              </a:tr>
              <a:tr h="582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NPN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Jackson trial ↔ trial against Jackson </a:t>
                      </a:r>
                    </a:p>
                    <a:p>
                      <a:pPr algn="ctr"/>
                      <a:r>
                        <a:rPr lang="en-US" sz="1800" dirty="0" smtClean="0"/>
                        <a:t>engine problem ↔ problem with engine </a:t>
                      </a:r>
                    </a:p>
                  </a:txBody>
                  <a:tcPr/>
                </a:tc>
              </a:tr>
              <a:tr h="407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NVN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U.S. Ambassador ↔ Ambassador represents the U.S.</a:t>
                      </a:r>
                    </a:p>
                    <a:p>
                      <a:pPr algn="ctr"/>
                      <a:r>
                        <a:rPr lang="en-US" sz="1800" dirty="0" smtClean="0"/>
                        <a:t>ETA bombing ↔ ETA  </a:t>
                      </a:r>
                      <a:r>
                        <a:rPr lang="en-US" sz="1800" dirty="0" err="1" smtClean="0"/>
                        <a:t>carried_out</a:t>
                      </a:r>
                      <a:r>
                        <a:rPr lang="en-US" sz="1800" dirty="0" smtClean="0"/>
                        <a:t> bombing</a:t>
                      </a:r>
                    </a:p>
                  </a:txBody>
                  <a:tcPr/>
                </a:tc>
              </a:tr>
              <a:tr h="407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NVNPN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wife of Joseph Wilson ↔ wife is married to Joseph Wilson</a:t>
                      </a:r>
                    </a:p>
                  </a:txBody>
                  <a:tcPr/>
                </a:tc>
              </a:tr>
              <a:tr h="7574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NVPN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Vietnam veteran ↔ veteran comes from Vietnam</a:t>
                      </a:r>
                    </a:p>
                    <a:p>
                      <a:pPr algn="ctr"/>
                      <a:r>
                        <a:rPr lang="en-US" sz="1800" dirty="0" smtClean="0"/>
                        <a:t>Shapiro’s office ↔ Shapiro work in office </a:t>
                      </a:r>
                    </a:p>
                    <a:p>
                      <a:pPr algn="ctr"/>
                      <a:r>
                        <a:rPr lang="en-US" sz="1800" dirty="0" smtClean="0"/>
                        <a:t>Germany's people ↔ people live in Germany </a:t>
                      </a:r>
                    </a:p>
                    <a:p>
                      <a:pPr algn="ctr"/>
                      <a:r>
                        <a:rPr lang="en-US" sz="1800" dirty="0" smtClean="0"/>
                        <a:t>Abu </a:t>
                      </a:r>
                      <a:r>
                        <a:rPr lang="en-US" sz="1800" dirty="0" err="1" smtClean="0"/>
                        <a:t>Musab</a:t>
                      </a:r>
                      <a:r>
                        <a:rPr lang="en-US" sz="1800" dirty="0" smtClean="0"/>
                        <a:t> al-Zarqawi's group ↔ group led by Abu </a:t>
                      </a:r>
                      <a:r>
                        <a:rPr lang="en-US" sz="1800" dirty="0" err="1" smtClean="0"/>
                        <a:t>Musab</a:t>
                      </a:r>
                      <a:r>
                        <a:rPr lang="en-US" sz="1800" dirty="0" smtClean="0"/>
                        <a:t> al-Zarqawi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905000"/>
            <a:ext cx="7920880" cy="41148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RTE-2 pair 485: Paraphrase not found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United Nations vehicle ↔ United Nations produces vehicles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United Nations doesn’t share any class with the instances that “produce vehicles”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Toyota vehicle -&gt; develop, build, sell, produce, make, export, recall, assemble, …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Texts omit information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Humans optimize language generation effort</a:t>
            </a:r>
          </a:p>
          <a:p>
            <a:endParaRPr lang="en-US" sz="2800" dirty="0" smtClean="0"/>
          </a:p>
          <a:p>
            <a:r>
              <a:rPr lang="en-US" sz="2800" dirty="0" smtClean="0"/>
              <a:t>We omit information that we know the receptor is able to predict and recover</a:t>
            </a:r>
          </a:p>
          <a:p>
            <a:endParaRPr lang="en-US" sz="2800" dirty="0" smtClean="0"/>
          </a:p>
          <a:p>
            <a:r>
              <a:rPr lang="en-US" sz="2800" dirty="0" smtClean="0"/>
              <a:t>Our research goal is to make explicit the omitted information in texts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440488" cy="4692352"/>
          </a:xfrm>
        </p:spPr>
        <p:txBody>
          <a:bodyPr/>
          <a:lstStyle/>
          <a:p>
            <a:r>
              <a:rPr lang="en-US" sz="2400" dirty="0" smtClean="0"/>
              <a:t>A significant proportion of noun-noun dependencies includes Named Entities</a:t>
            </a:r>
          </a:p>
          <a:p>
            <a:r>
              <a:rPr lang="en-US" sz="2400" dirty="0" smtClean="0"/>
              <a:t>Some noun-noun dependencies don’t require the retrieval of implicit predicates</a:t>
            </a:r>
          </a:p>
          <a:p>
            <a:r>
              <a:rPr lang="en-US" sz="2400" dirty="0" smtClean="0"/>
              <a:t>The method proposed is sensitive to different </a:t>
            </a:r>
            <a:r>
              <a:rPr lang="en-US" sz="2400" dirty="0" err="1" smtClean="0"/>
              <a:t>Nes</a:t>
            </a:r>
            <a:endParaRPr lang="en-US" sz="2400" dirty="0" smtClean="0"/>
          </a:p>
          <a:p>
            <a:pPr lvl="1"/>
            <a:r>
              <a:rPr lang="en-US" sz="2200" dirty="0" smtClean="0"/>
              <a:t>Different NEs retrieve different predicates</a:t>
            </a:r>
          </a:p>
          <a:p>
            <a:r>
              <a:rPr lang="en-US" sz="2400" dirty="0" smtClean="0"/>
              <a:t>Current work: to select the most relevant paraphrase according to the text</a:t>
            </a:r>
          </a:p>
          <a:p>
            <a:pPr lvl="1"/>
            <a:r>
              <a:rPr lang="en-US" sz="2200" dirty="0" smtClean="0"/>
              <a:t>We are exploring weighted abduction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2133600" y="980728"/>
            <a:ext cx="7010400" cy="2143472"/>
          </a:xfrm>
        </p:spPr>
        <p:txBody>
          <a:bodyPr/>
          <a:lstStyle/>
          <a:p>
            <a:r>
              <a:rPr lang="en-US" sz="3200" dirty="0" smtClean="0"/>
              <a:t>Unsupervised Acquisition of </a:t>
            </a:r>
            <a:r>
              <a:rPr lang="en-US" sz="3200" dirty="0" smtClean="0"/>
              <a:t>Axioms </a:t>
            </a:r>
            <a:r>
              <a:rPr lang="en-US" sz="3200" dirty="0" smtClean="0"/>
              <a:t>to Paraphrase Noun Compounds and Genitives</a:t>
            </a:r>
            <a:br>
              <a:rPr lang="en-US" sz="32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CICLING 2012, New Delhi</a:t>
            </a:r>
            <a:endParaRPr lang="en-US" sz="3200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predicates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905000"/>
            <a:ext cx="7884368" cy="4114800"/>
          </a:xfrm>
        </p:spPr>
        <p:txBody>
          <a:bodyPr/>
          <a:lstStyle/>
          <a:p>
            <a:r>
              <a:rPr lang="en-US" sz="2800" dirty="0" smtClean="0"/>
              <a:t>In particular, some noun compounds and genitives are used in such way</a:t>
            </a:r>
          </a:p>
          <a:p>
            <a:endParaRPr lang="en-US" sz="2800" dirty="0" smtClean="0"/>
          </a:p>
          <a:p>
            <a:r>
              <a:rPr lang="en-US" sz="2800" dirty="0" smtClean="0"/>
              <a:t>In these cases, we want to recover the implicit predicates</a:t>
            </a:r>
          </a:p>
          <a:p>
            <a:pPr lvl="1"/>
            <a:r>
              <a:rPr lang="en-US" sz="2400" dirty="0" smtClean="0"/>
              <a:t>For example:</a:t>
            </a:r>
          </a:p>
          <a:p>
            <a:pPr lvl="2"/>
            <a:r>
              <a:rPr lang="en-US" sz="2000" dirty="0" smtClean="0"/>
              <a:t>Morning coffee -&gt; coffee </a:t>
            </a:r>
            <a:r>
              <a:rPr lang="en-US" sz="2000" b="1" dirty="0" smtClean="0"/>
              <a:t>drunk </a:t>
            </a:r>
            <a:r>
              <a:rPr lang="en-US" sz="2000" dirty="0" smtClean="0"/>
              <a:t>in the morning</a:t>
            </a:r>
          </a:p>
          <a:p>
            <a:pPr lvl="2"/>
            <a:r>
              <a:rPr lang="en-US" sz="2000" dirty="0" smtClean="0"/>
              <a:t>Malaria mosquito -&gt; mosquito that </a:t>
            </a:r>
            <a:r>
              <a:rPr lang="en-US" sz="2000" b="1" dirty="0" smtClean="0"/>
              <a:t>carries</a:t>
            </a:r>
            <a:r>
              <a:rPr lang="en-US" sz="2000" dirty="0" smtClean="0"/>
              <a:t> malaria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the candidates?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440488" cy="4404320"/>
          </a:xfrm>
        </p:spPr>
        <p:txBody>
          <a:bodyPr/>
          <a:lstStyle/>
          <a:p>
            <a:r>
              <a:rPr lang="en-US" sz="2800" dirty="0" err="1" smtClean="0"/>
              <a:t>Nakov</a:t>
            </a:r>
            <a:r>
              <a:rPr lang="en-US" sz="2800" dirty="0" smtClean="0"/>
              <a:t> &amp; Hearst 2006</a:t>
            </a:r>
          </a:p>
          <a:p>
            <a:pPr lvl="1"/>
            <a:r>
              <a:rPr lang="en-US" sz="2400" dirty="0" smtClean="0"/>
              <a:t>Search the web</a:t>
            </a:r>
          </a:p>
          <a:p>
            <a:pPr lvl="2"/>
            <a:r>
              <a:rPr lang="en-US" dirty="0" smtClean="0"/>
              <a:t>N1 N2 -&gt; N2 THAT * N1</a:t>
            </a:r>
          </a:p>
          <a:p>
            <a:pPr lvl="2"/>
            <a:r>
              <a:rPr lang="en-US" dirty="0" smtClean="0"/>
              <a:t>Malaria mosquito -&gt; mosquito THAT * malaria</a:t>
            </a:r>
          </a:p>
          <a:p>
            <a:r>
              <a:rPr lang="en-US" sz="2800" dirty="0" smtClean="0"/>
              <a:t>Here we use Proposition Stores</a:t>
            </a:r>
          </a:p>
          <a:p>
            <a:pPr lvl="1"/>
            <a:r>
              <a:rPr lang="en-US" sz="2400" dirty="0" smtClean="0"/>
              <a:t>Harvest a text collection that will serve as context</a:t>
            </a:r>
          </a:p>
          <a:p>
            <a:pPr lvl="1"/>
            <a:r>
              <a:rPr lang="en-US" sz="2400" dirty="0" smtClean="0"/>
              <a:t>Parse documents</a:t>
            </a:r>
          </a:p>
          <a:p>
            <a:pPr lvl="1"/>
            <a:r>
              <a:rPr lang="en-US" sz="2400" dirty="0" smtClean="0"/>
              <a:t>Count N-V-N, N-V-P-N, N-P-N, … structures</a:t>
            </a:r>
          </a:p>
          <a:p>
            <a:pPr lvl="1"/>
            <a:r>
              <a:rPr lang="en-US" sz="2400" dirty="0" smtClean="0"/>
              <a:t>Build </a:t>
            </a:r>
            <a:r>
              <a:rPr lang="en-US" sz="2400" b="1" dirty="0" smtClean="0"/>
              <a:t>Proposition Stores </a:t>
            </a:r>
            <a:r>
              <a:rPr lang="en-US" sz="2400" dirty="0" smtClean="0"/>
              <a:t>(</a:t>
            </a:r>
            <a:r>
              <a:rPr lang="en-US" sz="2400" dirty="0" err="1" smtClean="0"/>
              <a:t>Peñas</a:t>
            </a:r>
            <a:r>
              <a:rPr lang="en-US" sz="2400" dirty="0" smtClean="0"/>
              <a:t> &amp; </a:t>
            </a:r>
            <a:r>
              <a:rPr lang="en-US" sz="2400" dirty="0" err="1" smtClean="0"/>
              <a:t>Hovy</a:t>
            </a:r>
            <a:r>
              <a:rPr lang="en-US" sz="2400" dirty="0" smtClean="0"/>
              <a:t>, 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 Stores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905000"/>
            <a:ext cx="7956376" cy="47643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Example: propositions that relate</a:t>
            </a:r>
          </a:p>
          <a:p>
            <a:pPr lvl="1">
              <a:buNone/>
            </a:pPr>
            <a:r>
              <a:rPr lang="en-US" dirty="0" smtClean="0"/>
              <a:t>Bomb, attack </a:t>
            </a:r>
          </a:p>
          <a:p>
            <a:pPr lvl="2"/>
            <a:r>
              <a:rPr lang="en-US" dirty="0" err="1" smtClean="0"/>
              <a:t>npn</a:t>
            </a:r>
            <a:r>
              <a:rPr lang="en-US" dirty="0" smtClean="0"/>
              <a:t>:[</a:t>
            </a:r>
            <a:r>
              <a:rPr lang="en-US" b="1" dirty="0" err="1" smtClean="0"/>
              <a:t>bomb</a:t>
            </a:r>
            <a:r>
              <a:rPr lang="en-US" dirty="0" err="1" smtClean="0"/>
              <a:t>:n</a:t>
            </a:r>
            <a:r>
              <a:rPr lang="en-US" dirty="0" smtClean="0"/>
              <a:t>, </a:t>
            </a:r>
            <a:r>
              <a:rPr lang="en-US" b="1" dirty="0" err="1" smtClean="0"/>
              <a:t>in</a:t>
            </a:r>
            <a:r>
              <a:rPr lang="en-US" dirty="0" err="1" smtClean="0"/>
              <a:t>:in</a:t>
            </a:r>
            <a:r>
              <a:rPr lang="en-US" dirty="0" smtClean="0"/>
              <a:t>, </a:t>
            </a:r>
            <a:r>
              <a:rPr lang="en-US" b="1" dirty="0" err="1" smtClean="0"/>
              <a:t>attack</a:t>
            </a:r>
            <a:r>
              <a:rPr lang="en-US" dirty="0" err="1" smtClean="0"/>
              <a:t>:n</a:t>
            </a:r>
            <a:r>
              <a:rPr lang="en-US" dirty="0" smtClean="0"/>
              <a:t>]:13.</a:t>
            </a:r>
          </a:p>
          <a:p>
            <a:pPr lvl="2"/>
            <a:r>
              <a:rPr lang="en-US" dirty="0" err="1" smtClean="0"/>
              <a:t>nvpn</a:t>
            </a:r>
            <a:r>
              <a:rPr lang="en-US" dirty="0" smtClean="0"/>
              <a:t>:[</a:t>
            </a:r>
            <a:r>
              <a:rPr lang="en-US" b="1" dirty="0" err="1" smtClean="0"/>
              <a:t>bomb</a:t>
            </a:r>
            <a:r>
              <a:rPr lang="en-US" dirty="0" err="1" smtClean="0"/>
              <a:t>:n</a:t>
            </a:r>
            <a:r>
              <a:rPr lang="en-US" dirty="0" smtClean="0"/>
              <a:t>, </a:t>
            </a:r>
            <a:r>
              <a:rPr lang="en-US" b="1" dirty="0" err="1" smtClean="0"/>
              <a:t>explode</a:t>
            </a:r>
            <a:r>
              <a:rPr lang="en-US" dirty="0" err="1" smtClean="0"/>
              <a:t>:v</a:t>
            </a:r>
            <a:r>
              <a:rPr lang="en-US" dirty="0" smtClean="0"/>
              <a:t>, </a:t>
            </a:r>
            <a:r>
              <a:rPr lang="en-US" b="1" dirty="0" err="1" smtClean="0"/>
              <a:t>in</a:t>
            </a:r>
            <a:r>
              <a:rPr lang="en-US" dirty="0" err="1" smtClean="0"/>
              <a:t>:in</a:t>
            </a:r>
            <a:r>
              <a:rPr lang="en-US" dirty="0" smtClean="0"/>
              <a:t>, </a:t>
            </a:r>
            <a:r>
              <a:rPr lang="en-US" b="1" dirty="0" err="1" smtClean="0"/>
              <a:t>attack</a:t>
            </a:r>
            <a:r>
              <a:rPr lang="en-US" dirty="0" err="1" smtClean="0"/>
              <a:t>:n</a:t>
            </a:r>
            <a:r>
              <a:rPr lang="en-US" dirty="0" smtClean="0"/>
              <a:t>]:11.</a:t>
            </a:r>
          </a:p>
          <a:p>
            <a:pPr lvl="2"/>
            <a:r>
              <a:rPr lang="en-US" dirty="0" err="1" smtClean="0"/>
              <a:t>nvnpn</a:t>
            </a:r>
            <a:r>
              <a:rPr lang="en-US" dirty="0" smtClean="0"/>
              <a:t>:[</a:t>
            </a:r>
            <a:r>
              <a:rPr lang="en-US" b="1" dirty="0" err="1" smtClean="0"/>
              <a:t>bomb</a:t>
            </a:r>
            <a:r>
              <a:rPr lang="en-US" dirty="0" err="1" smtClean="0"/>
              <a:t>:n</a:t>
            </a:r>
            <a:r>
              <a:rPr lang="en-US" dirty="0" smtClean="0"/>
              <a:t>, </a:t>
            </a:r>
            <a:r>
              <a:rPr lang="en-US" b="1" dirty="0" err="1" smtClean="0"/>
              <a:t>kill</a:t>
            </a:r>
            <a:r>
              <a:rPr lang="en-US" dirty="0" err="1" smtClean="0"/>
              <a:t>:v</a:t>
            </a:r>
            <a:r>
              <a:rPr lang="en-US" dirty="0" smtClean="0"/>
              <a:t>, </a:t>
            </a:r>
            <a:r>
              <a:rPr lang="en-US" b="1" dirty="0" err="1" smtClean="0"/>
              <a:t>people</a:t>
            </a:r>
            <a:r>
              <a:rPr lang="en-US" dirty="0" err="1" smtClean="0"/>
              <a:t>:n</a:t>
            </a:r>
            <a:r>
              <a:rPr lang="en-US" dirty="0" smtClean="0"/>
              <a:t>, </a:t>
            </a:r>
            <a:r>
              <a:rPr lang="en-US" b="1" dirty="0" err="1" smtClean="0"/>
              <a:t>in</a:t>
            </a:r>
            <a:r>
              <a:rPr lang="en-US" dirty="0" err="1" smtClean="0"/>
              <a:t>:in</a:t>
            </a:r>
            <a:r>
              <a:rPr lang="en-US" dirty="0" smtClean="0"/>
              <a:t>, </a:t>
            </a:r>
            <a:r>
              <a:rPr lang="en-US" b="1" dirty="0" err="1" smtClean="0"/>
              <a:t>attack</a:t>
            </a:r>
            <a:r>
              <a:rPr lang="en-US" dirty="0" err="1" smtClean="0"/>
              <a:t>:n</a:t>
            </a:r>
            <a:r>
              <a:rPr lang="en-US" dirty="0" smtClean="0"/>
              <a:t>]:8.</a:t>
            </a:r>
          </a:p>
          <a:p>
            <a:pPr lvl="2"/>
            <a:r>
              <a:rPr lang="en-US" dirty="0" err="1" smtClean="0"/>
              <a:t>npn</a:t>
            </a:r>
            <a:r>
              <a:rPr lang="en-US" dirty="0" smtClean="0"/>
              <a:t>:[</a:t>
            </a:r>
            <a:r>
              <a:rPr lang="en-US" b="1" dirty="0" err="1" smtClean="0"/>
              <a:t>attack</a:t>
            </a:r>
            <a:r>
              <a:rPr lang="en-US" dirty="0" err="1" smtClean="0"/>
              <a:t>:n</a:t>
            </a:r>
            <a:r>
              <a:rPr lang="en-US" dirty="0" smtClean="0"/>
              <a:t>, </a:t>
            </a:r>
            <a:r>
              <a:rPr lang="en-US" b="1" dirty="0" err="1" smtClean="0"/>
              <a:t>with</a:t>
            </a:r>
            <a:r>
              <a:rPr lang="en-US" dirty="0" err="1" smtClean="0"/>
              <a:t>:in</a:t>
            </a:r>
            <a:r>
              <a:rPr lang="en-US" dirty="0" smtClean="0"/>
              <a:t>, </a:t>
            </a:r>
            <a:r>
              <a:rPr lang="en-US" b="1" dirty="0" err="1" smtClean="0"/>
              <a:t>bomb</a:t>
            </a:r>
            <a:r>
              <a:rPr lang="en-US" dirty="0" err="1" smtClean="0"/>
              <a:t>:n</a:t>
            </a:r>
            <a:r>
              <a:rPr lang="en-US" dirty="0" smtClean="0"/>
              <a:t>]:8.</a:t>
            </a:r>
          </a:p>
          <a:p>
            <a:pPr lvl="2"/>
            <a:r>
              <a:rPr lang="en-US" dirty="0" smtClean="0"/>
              <a:t>…</a:t>
            </a:r>
          </a:p>
          <a:p>
            <a:pPr>
              <a:buNone/>
            </a:pPr>
            <a:r>
              <a:rPr lang="en-US" dirty="0" smtClean="0"/>
              <a:t>All of them could be </a:t>
            </a:r>
            <a:r>
              <a:rPr lang="en-US" b="1" dirty="0" smtClean="0"/>
              <a:t>paraphrases</a:t>
            </a:r>
            <a:r>
              <a:rPr lang="en-US" dirty="0" smtClean="0"/>
              <a:t> for the noun compound “bomb attack”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 Semantic Classes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905000"/>
            <a:ext cx="7884368" cy="4620344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Now, What happens if we have a Named Entity?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Shakespeare’s tragedy</a:t>
            </a:r>
            <a:endParaRPr lang="en-US" sz="2400" b="1" dirty="0" smtClean="0"/>
          </a:p>
          <a:p>
            <a:pPr lvl="1"/>
            <a:r>
              <a:rPr lang="en-US" sz="2400" dirty="0" smtClean="0"/>
              <a:t>-&gt; </a:t>
            </a:r>
            <a:r>
              <a:rPr lang="en-US" sz="2400" b="1" dirty="0" smtClean="0"/>
              <a:t>write</a:t>
            </a:r>
          </a:p>
          <a:p>
            <a:pPr lvl="1"/>
            <a:endParaRPr lang="en-US" sz="2400" b="1" dirty="0" smtClean="0"/>
          </a:p>
          <a:p>
            <a:pPr lvl="1"/>
            <a:r>
              <a:rPr lang="en-US" sz="2400" dirty="0" smtClean="0"/>
              <a:t>Why?</a:t>
            </a:r>
          </a:p>
          <a:p>
            <a:pPr lvl="1"/>
            <a:r>
              <a:rPr lang="en-US" sz="2400" dirty="0" smtClean="0"/>
              <a:t>Consider</a:t>
            </a:r>
          </a:p>
          <a:p>
            <a:pPr lvl="2"/>
            <a:r>
              <a:rPr lang="en-US" sz="2000" dirty="0" smtClean="0"/>
              <a:t>John’s tragedy</a:t>
            </a:r>
          </a:p>
          <a:p>
            <a:pPr lvl="2"/>
            <a:r>
              <a:rPr lang="en-US" sz="2000" dirty="0" smtClean="0"/>
              <a:t>Airbus’ tragedy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 Semantic Classes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008440" cy="4114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We are considering  the “semantic classes” of the NE</a:t>
            </a:r>
          </a:p>
          <a:p>
            <a:endParaRPr lang="en-US" sz="2800" dirty="0" smtClean="0"/>
          </a:p>
          <a:p>
            <a:pPr lvl="1">
              <a:buNone/>
            </a:pPr>
            <a:r>
              <a:rPr lang="en-US" sz="2600" dirty="0" smtClean="0"/>
              <a:t>Shakespeare -&gt; </a:t>
            </a:r>
            <a:r>
              <a:rPr lang="en-US" sz="2600" b="1" dirty="0" smtClean="0"/>
              <a:t>writer</a:t>
            </a:r>
          </a:p>
          <a:p>
            <a:pPr lvl="1">
              <a:buNone/>
            </a:pPr>
            <a:r>
              <a:rPr lang="en-US" sz="2600" b="1" dirty="0" smtClean="0"/>
              <a:t>writer</a:t>
            </a:r>
            <a:r>
              <a:rPr lang="en-US" sz="2600" dirty="0" smtClean="0"/>
              <a:t>, tragedy -&gt; write</a:t>
            </a:r>
          </a:p>
          <a:p>
            <a:pPr lvl="1">
              <a:buNone/>
            </a:pP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Class-Instance relations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Fortunately, relevant semantic classes are pointed out in texts through well-known structures </a:t>
            </a:r>
          </a:p>
          <a:p>
            <a:pPr lvl="2"/>
            <a:r>
              <a:rPr lang="en-US" sz="2200" dirty="0" smtClean="0"/>
              <a:t>appositions, copulative verbs, “such as”, …</a:t>
            </a:r>
          </a:p>
          <a:p>
            <a:r>
              <a:rPr lang="en-US" sz="2800" dirty="0" smtClean="0"/>
              <a:t>Here we take advantage of dependency parsing to get </a:t>
            </a:r>
            <a:r>
              <a:rPr lang="en-US" sz="2800" b="1" dirty="0" smtClean="0"/>
              <a:t>class-instance</a:t>
            </a:r>
            <a:r>
              <a:rPr lang="en-US" sz="2800" dirty="0" smtClean="0"/>
              <a:t> relations</a:t>
            </a:r>
          </a:p>
          <a:p>
            <a:pPr lvl="2"/>
            <a:endParaRPr lang="en-US" sz="2200" dirty="0" smtClean="0"/>
          </a:p>
          <a:p>
            <a:endParaRPr lang="en-US" dirty="0"/>
          </a:p>
        </p:txBody>
      </p:sp>
      <p:grpSp>
        <p:nvGrpSpPr>
          <p:cNvPr id="4" name="Group 15"/>
          <p:cNvGrpSpPr/>
          <p:nvPr/>
        </p:nvGrpSpPr>
        <p:grpSpPr>
          <a:xfrm>
            <a:off x="2439144" y="4797152"/>
            <a:ext cx="1447800" cy="1447800"/>
            <a:chOff x="1828800" y="4724400"/>
            <a:chExt cx="1447800" cy="1447800"/>
          </a:xfrm>
        </p:grpSpPr>
        <p:sp>
          <p:nvSpPr>
            <p:cNvPr id="5" name="Oval 4"/>
            <p:cNvSpPr/>
            <p:nvPr/>
          </p:nvSpPr>
          <p:spPr bwMode="auto">
            <a:xfrm>
              <a:off x="1828800" y="4724400"/>
              <a:ext cx="1143000" cy="533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</a:rPr>
                <a:t>NNP</a:t>
              </a: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2133600" y="5638800"/>
              <a:ext cx="1143000" cy="533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</a:rPr>
                <a:t>NN</a:t>
              </a:r>
            </a:p>
          </p:txBody>
        </p:sp>
        <p:cxnSp>
          <p:nvCxnSpPr>
            <p:cNvPr id="7" name="Straight Arrow Connector 11"/>
            <p:cNvCxnSpPr>
              <a:stCxn id="5" idx="4"/>
              <a:endCxn id="6" idx="0"/>
            </p:cNvCxnSpPr>
            <p:nvPr/>
          </p:nvCxnSpPr>
          <p:spPr bwMode="auto">
            <a:xfrm rot="16200000" flipH="1">
              <a:off x="2362200" y="52959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8" name="TextBox 13"/>
            <p:cNvSpPr txBox="1"/>
            <p:nvPr/>
          </p:nvSpPr>
          <p:spPr>
            <a:xfrm>
              <a:off x="2667000" y="5181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nn</a:t>
              </a:r>
              <a:endParaRPr lang="en-US" dirty="0"/>
            </a:p>
          </p:txBody>
        </p:sp>
      </p:grpSp>
      <p:grpSp>
        <p:nvGrpSpPr>
          <p:cNvPr id="9" name="Group 16"/>
          <p:cNvGrpSpPr/>
          <p:nvPr/>
        </p:nvGrpSpPr>
        <p:grpSpPr>
          <a:xfrm>
            <a:off x="4191744" y="4797152"/>
            <a:ext cx="1752600" cy="1447800"/>
            <a:chOff x="3581400" y="4724400"/>
            <a:chExt cx="1752600" cy="1447800"/>
          </a:xfrm>
        </p:grpSpPr>
        <p:sp>
          <p:nvSpPr>
            <p:cNvPr id="10" name="Oval 18"/>
            <p:cNvSpPr/>
            <p:nvPr/>
          </p:nvSpPr>
          <p:spPr bwMode="auto">
            <a:xfrm>
              <a:off x="3581400" y="4724400"/>
              <a:ext cx="1143000" cy="533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</a:rPr>
                <a:t>NNP</a:t>
              </a:r>
            </a:p>
          </p:txBody>
        </p:sp>
        <p:sp>
          <p:nvSpPr>
            <p:cNvPr id="11" name="Oval 19"/>
            <p:cNvSpPr/>
            <p:nvPr/>
          </p:nvSpPr>
          <p:spPr bwMode="auto">
            <a:xfrm>
              <a:off x="3886200" y="5638800"/>
              <a:ext cx="1143000" cy="533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</a:rPr>
                <a:t>NN</a:t>
              </a:r>
            </a:p>
          </p:txBody>
        </p:sp>
        <p:cxnSp>
          <p:nvCxnSpPr>
            <p:cNvPr id="12" name="Straight Arrow Connector 20"/>
            <p:cNvCxnSpPr>
              <a:stCxn id="10" idx="4"/>
              <a:endCxn id="11" idx="0"/>
            </p:cNvCxnSpPr>
            <p:nvPr/>
          </p:nvCxnSpPr>
          <p:spPr bwMode="auto">
            <a:xfrm rot="16200000" flipH="1">
              <a:off x="4114800" y="52959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21"/>
            <p:cNvSpPr txBox="1"/>
            <p:nvPr/>
          </p:nvSpPr>
          <p:spPr>
            <a:xfrm>
              <a:off x="4419600" y="5181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appos</a:t>
              </a:r>
              <a:endParaRPr lang="en-US" dirty="0"/>
            </a:p>
          </p:txBody>
        </p:sp>
      </p:grpSp>
      <p:grpSp>
        <p:nvGrpSpPr>
          <p:cNvPr id="14" name="Group 17"/>
          <p:cNvGrpSpPr/>
          <p:nvPr/>
        </p:nvGrpSpPr>
        <p:grpSpPr>
          <a:xfrm>
            <a:off x="5868144" y="4797152"/>
            <a:ext cx="1447800" cy="1447800"/>
            <a:chOff x="5257800" y="4724400"/>
            <a:chExt cx="1447800" cy="1447800"/>
          </a:xfrm>
        </p:grpSpPr>
        <p:sp>
          <p:nvSpPr>
            <p:cNvPr id="15" name="Oval 22"/>
            <p:cNvSpPr/>
            <p:nvPr/>
          </p:nvSpPr>
          <p:spPr bwMode="auto">
            <a:xfrm>
              <a:off x="5257800" y="4724400"/>
              <a:ext cx="1143000" cy="533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</a:rPr>
                <a:t>NNP</a:t>
              </a:r>
            </a:p>
          </p:txBody>
        </p:sp>
        <p:sp>
          <p:nvSpPr>
            <p:cNvPr id="16" name="Oval 23"/>
            <p:cNvSpPr/>
            <p:nvPr/>
          </p:nvSpPr>
          <p:spPr bwMode="auto">
            <a:xfrm>
              <a:off x="5562600" y="5638800"/>
              <a:ext cx="1143000" cy="533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ndara" pitchFamily="34" charset="0"/>
                </a:rPr>
                <a:t>NN</a:t>
              </a:r>
            </a:p>
          </p:txBody>
        </p:sp>
        <p:cxnSp>
          <p:nvCxnSpPr>
            <p:cNvPr id="17" name="Straight Arrow Connector 24"/>
            <p:cNvCxnSpPr>
              <a:stCxn id="15" idx="4"/>
              <a:endCxn id="16" idx="0"/>
            </p:cNvCxnSpPr>
            <p:nvPr/>
          </p:nvCxnSpPr>
          <p:spPr bwMode="auto">
            <a:xfrm rot="16200000" flipH="1">
              <a:off x="5791200" y="5295900"/>
              <a:ext cx="381000" cy="3048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TextBox 25"/>
            <p:cNvSpPr txBox="1"/>
            <p:nvPr/>
          </p:nvSpPr>
          <p:spPr>
            <a:xfrm>
              <a:off x="6096000" y="51816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be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Class-Instance relations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24000" y="1905000"/>
            <a:ext cx="7620000" cy="49530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World News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has_instance</a:t>
            </a:r>
            <a:r>
              <a:rPr lang="en-US" sz="2000" dirty="0" smtClean="0"/>
              <a:t>(</a:t>
            </a:r>
            <a:r>
              <a:rPr lang="en-US" sz="2000" dirty="0" err="1" smtClean="0"/>
              <a:t>leader,'Yasir':'Arafat</a:t>
            </a:r>
            <a:r>
              <a:rPr lang="en-US" sz="2000" dirty="0" smtClean="0"/>
              <a:t>'):1491.</a:t>
            </a:r>
          </a:p>
          <a:p>
            <a:pPr>
              <a:buNone/>
            </a:pPr>
            <a:r>
              <a:rPr lang="en-US" sz="2000" dirty="0" err="1" smtClean="0"/>
              <a:t>has_instance</a:t>
            </a:r>
            <a:r>
              <a:rPr lang="en-US" sz="2000" dirty="0" smtClean="0"/>
              <a:t>(</a:t>
            </a:r>
            <a:r>
              <a:rPr lang="en-US" sz="2000" dirty="0" err="1" smtClean="0"/>
              <a:t>spokesman,'Marlin':'Fitzwater</a:t>
            </a:r>
            <a:r>
              <a:rPr lang="en-US" sz="2000" dirty="0" smtClean="0"/>
              <a:t>'):1001.</a:t>
            </a:r>
          </a:p>
          <a:p>
            <a:pPr>
              <a:buNone/>
            </a:pPr>
            <a:r>
              <a:rPr lang="en-US" sz="2000" dirty="0" err="1" smtClean="0"/>
              <a:t>has_instance</a:t>
            </a:r>
            <a:r>
              <a:rPr lang="en-US" sz="2000" dirty="0" smtClean="0"/>
              <a:t>(</a:t>
            </a:r>
            <a:r>
              <a:rPr lang="en-US" sz="2000" dirty="0" err="1" smtClean="0"/>
              <a:t>leader,'Mikhail':'S.':'Gorbachev</a:t>
            </a:r>
            <a:r>
              <a:rPr lang="en-US" sz="2000" dirty="0" smtClean="0"/>
              <a:t>'):980.</a:t>
            </a:r>
          </a:p>
          <a:p>
            <a:pPr>
              <a:buNone/>
            </a:pPr>
            <a:r>
              <a:rPr lang="en-US" sz="2000" dirty="0" err="1" smtClean="0"/>
              <a:t>has_instance</a:t>
            </a:r>
            <a:r>
              <a:rPr lang="en-US" sz="2000" dirty="0" smtClean="0"/>
              <a:t>(</a:t>
            </a:r>
            <a:r>
              <a:rPr lang="en-US" sz="2000" dirty="0" err="1" smtClean="0"/>
              <a:t>chairman,'Yasir':'Arafat</a:t>
            </a:r>
            <a:r>
              <a:rPr lang="en-US" sz="2000" dirty="0" smtClean="0"/>
              <a:t>'):756.</a:t>
            </a:r>
          </a:p>
          <a:p>
            <a:pPr>
              <a:buNone/>
            </a:pPr>
            <a:r>
              <a:rPr lang="en-US" sz="2000" dirty="0" err="1" smtClean="0"/>
              <a:t>has_instance</a:t>
            </a:r>
            <a:r>
              <a:rPr lang="en-US" sz="2000" dirty="0" smtClean="0"/>
              <a:t>(</a:t>
            </a:r>
            <a:r>
              <a:rPr lang="en-US" sz="2000" dirty="0" err="1" smtClean="0"/>
              <a:t>agency,'Tass</a:t>
            </a:r>
            <a:r>
              <a:rPr lang="en-US" sz="2000" dirty="0" smtClean="0"/>
              <a:t>'):637.</a:t>
            </a:r>
          </a:p>
          <a:p>
            <a:pPr>
              <a:buNone/>
            </a:pPr>
            <a:r>
              <a:rPr lang="en-US" sz="2000" dirty="0" err="1" smtClean="0"/>
              <a:t>has_instance</a:t>
            </a:r>
            <a:r>
              <a:rPr lang="en-US" sz="2000" dirty="0" smtClean="0"/>
              <a:t>(</a:t>
            </a:r>
            <a:r>
              <a:rPr lang="en-US" sz="2000" dirty="0" err="1" smtClean="0"/>
              <a:t>leader,'Radovan':'Karadzic</a:t>
            </a:r>
            <a:r>
              <a:rPr lang="en-US" sz="2000" dirty="0" smtClean="0"/>
              <a:t>'):611.</a:t>
            </a:r>
          </a:p>
          <a:p>
            <a:pPr>
              <a:buNone/>
            </a:pPr>
            <a:r>
              <a:rPr lang="en-US" sz="2000" dirty="0" err="1" smtClean="0"/>
              <a:t>has_instance</a:t>
            </a:r>
            <a:r>
              <a:rPr lang="en-US" sz="2000" dirty="0" smtClean="0"/>
              <a:t>(</a:t>
            </a:r>
            <a:r>
              <a:rPr lang="en-US" sz="2000" dirty="0" err="1" smtClean="0"/>
              <a:t>adviser,'Condoleezza':'Rice</a:t>
            </a:r>
            <a:r>
              <a:rPr lang="en-US" sz="2000" dirty="0" smtClean="0"/>
              <a:t>'):590.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…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uk">
  <a:themeElements>
    <a:clrScheme name="Anuk 11">
      <a:dk1>
        <a:srgbClr val="000000"/>
      </a:dk1>
      <a:lt1>
        <a:srgbClr val="FFFFFF"/>
      </a:lt1>
      <a:dk2>
        <a:srgbClr val="FFFFFF"/>
      </a:dk2>
      <a:lt2>
        <a:srgbClr val="314751"/>
      </a:lt2>
      <a:accent1>
        <a:srgbClr val="173849"/>
      </a:accent1>
      <a:accent2>
        <a:srgbClr val="CC6600"/>
      </a:accent2>
      <a:accent3>
        <a:srgbClr val="FFFFFF"/>
      </a:accent3>
      <a:accent4>
        <a:srgbClr val="000000"/>
      </a:accent4>
      <a:accent5>
        <a:srgbClr val="ABAEB1"/>
      </a:accent5>
      <a:accent6>
        <a:srgbClr val="B95C00"/>
      </a:accent6>
      <a:hlink>
        <a:srgbClr val="006666"/>
      </a:hlink>
      <a:folHlink>
        <a:srgbClr val="5F5F5F"/>
      </a:folHlink>
    </a:clrScheme>
    <a:fontScheme name="Anuk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ndara" pitchFamily="34" charset="0"/>
          </a:defRPr>
        </a:defPPr>
      </a:lstStyle>
    </a:lnDef>
  </a:objectDefaults>
  <a:extraClrSchemeLst>
    <a:extraClrScheme>
      <a:clrScheme name="Anuk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k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k 11">
        <a:dk1>
          <a:srgbClr val="000000"/>
        </a:dk1>
        <a:lt1>
          <a:srgbClr val="FFFFFF"/>
        </a:lt1>
        <a:dk2>
          <a:srgbClr val="FFFFFF"/>
        </a:dk2>
        <a:lt2>
          <a:srgbClr val="314751"/>
        </a:lt2>
        <a:accent1>
          <a:srgbClr val="173849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ABAEB1"/>
        </a:accent5>
        <a:accent6>
          <a:srgbClr val="B95C00"/>
        </a:accent6>
        <a:hlink>
          <a:srgbClr val="006666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Anuk</Template>
  <TotalTime>1477</TotalTime>
  <Words>907</Words>
  <Application>Microsoft Office PowerPoint</Application>
  <PresentationFormat>Presentación en pantalla (4:3)</PresentationFormat>
  <Paragraphs>181</Paragraphs>
  <Slides>21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3" baseType="lpstr">
      <vt:lpstr>Anuk</vt:lpstr>
      <vt:lpstr>Ecuación</vt:lpstr>
      <vt:lpstr>Unsupervised Acquisition of Axioms to Paraphrase Noun Compounds and Genitives  CICLING 2012, New Delhi</vt:lpstr>
      <vt:lpstr>Texts omit information</vt:lpstr>
      <vt:lpstr>Implicit predicates</vt:lpstr>
      <vt:lpstr>How to find the candidates?</vt:lpstr>
      <vt:lpstr>Proposition Stores</vt:lpstr>
      <vt:lpstr>NE Semantic Classes</vt:lpstr>
      <vt:lpstr>NE Semantic Classes</vt:lpstr>
      <vt:lpstr>Class-Instance relations</vt:lpstr>
      <vt:lpstr>Class-Instance relations</vt:lpstr>
      <vt:lpstr>So far</vt:lpstr>
      <vt:lpstr>Probability of a predicate</vt:lpstr>
      <vt:lpstr>Probability of a predicate</vt:lpstr>
      <vt:lpstr>Probability of a predicate</vt:lpstr>
      <vt:lpstr>Evaluation</vt:lpstr>
      <vt:lpstr>Experimental setting</vt:lpstr>
      <vt:lpstr>Results</vt:lpstr>
      <vt:lpstr>Results</vt:lpstr>
      <vt:lpstr>Results</vt:lpstr>
      <vt:lpstr>Results</vt:lpstr>
      <vt:lpstr>Conclusions</vt:lpstr>
      <vt:lpstr>Unsupervised Acquisition of Axioms to Paraphrase Noun Compounds and Genitives  CICLING 2012, New Delhi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Answering for Machine Reading Evaluation</dc:title>
  <dc:creator>Anselmo Peñas</dc:creator>
  <cp:lastModifiedBy>enlace</cp:lastModifiedBy>
  <cp:revision>134</cp:revision>
  <dcterms:created xsi:type="dcterms:W3CDTF">2011-01-10T10:09:07Z</dcterms:created>
  <dcterms:modified xsi:type="dcterms:W3CDTF">2012-03-12T18:23:52Z</dcterms:modified>
</cp:coreProperties>
</file>